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23"/>
  </p:notesMasterIdLst>
  <p:sldIdLst>
    <p:sldId id="324" r:id="rId2"/>
    <p:sldId id="313" r:id="rId3"/>
    <p:sldId id="331" r:id="rId4"/>
    <p:sldId id="327" r:id="rId5"/>
    <p:sldId id="333" r:id="rId6"/>
    <p:sldId id="334" r:id="rId7"/>
    <p:sldId id="335" r:id="rId8"/>
    <p:sldId id="339" r:id="rId9"/>
    <p:sldId id="336" r:id="rId10"/>
    <p:sldId id="338" r:id="rId11"/>
    <p:sldId id="337" r:id="rId12"/>
    <p:sldId id="341" r:id="rId13"/>
    <p:sldId id="342" r:id="rId14"/>
    <p:sldId id="343" r:id="rId15"/>
    <p:sldId id="345" r:id="rId16"/>
    <p:sldId id="347" r:id="rId17"/>
    <p:sldId id="346" r:id="rId18"/>
    <p:sldId id="332" r:id="rId19"/>
    <p:sldId id="312" r:id="rId20"/>
    <p:sldId id="348" r:id="rId21"/>
    <p:sldId id="32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becca ruhlman" initials="rr" lastIdx="1" clrIdx="0">
    <p:extLst>
      <p:ext uri="{19B8F6BF-5375-455C-9EA6-DF929625EA0E}">
        <p15:presenceInfo xmlns:p15="http://schemas.microsoft.com/office/powerpoint/2012/main" userId="d5b2232316ecf4c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0032"/>
    <a:srgbClr val="001E62"/>
    <a:srgbClr val="F4F3E8"/>
    <a:srgbClr val="0080A9"/>
    <a:srgbClr val="FEBB37"/>
    <a:srgbClr val="51BFE7"/>
    <a:srgbClr val="333333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885E4B-4871-DE4C-8D5F-9D2D7FDDF3FA}" v="98" dt="2023-09-05T21:54:49.196"/>
    <p1510:client id="{886A208E-06E0-1DED-0D7C-B8BAEE821816}" v="1931" dt="2023-09-05T17:07:42.997"/>
    <p1510:client id="{98850712-1ED7-6117-A481-A16E7400F882}" v="345" dt="2023-09-05T20:12:23.2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70" autoAdjust="0"/>
    <p:restoredTop sz="86455" autoAdjust="0"/>
  </p:normalViewPr>
  <p:slideViewPr>
    <p:cSldViewPr snapToGrid="0" snapToObjects="1">
      <p:cViewPr varScale="1">
        <p:scale>
          <a:sx n="81" d="100"/>
          <a:sy n="81" d="100"/>
        </p:scale>
        <p:origin x="114" y="7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F21C4C-62FB-4293-8FF5-2BB4AEBE8682}" type="doc">
      <dgm:prSet loTypeId="urn:microsoft.com/office/officeart/2016/7/layout/VerticalSolidActionList" loCatId="List" qsTypeId="urn:microsoft.com/office/officeart/2005/8/quickstyle/simple5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C5E0E6DC-99F9-4EF5-B70E-CC95EB9E5792}">
      <dgm:prSet/>
      <dgm:spPr/>
      <dgm:t>
        <a:bodyPr/>
        <a:lstStyle/>
        <a:p>
          <a:r>
            <a:rPr lang="en-US" dirty="0"/>
            <a:t>Clean</a:t>
          </a:r>
        </a:p>
      </dgm:t>
    </dgm:pt>
    <dgm:pt modelId="{97A37CB2-7D95-4163-B157-1598893BB529}" type="parTrans" cxnId="{F3BB61E9-644F-423C-B3DC-7E3E4307978F}">
      <dgm:prSet/>
      <dgm:spPr/>
      <dgm:t>
        <a:bodyPr/>
        <a:lstStyle/>
        <a:p>
          <a:endParaRPr lang="en-US"/>
        </a:p>
      </dgm:t>
    </dgm:pt>
    <dgm:pt modelId="{BA2C088B-93CA-4792-BDB3-9431EFA2C5D7}" type="sibTrans" cxnId="{F3BB61E9-644F-423C-B3DC-7E3E4307978F}">
      <dgm:prSet/>
      <dgm:spPr/>
      <dgm:t>
        <a:bodyPr/>
        <a:lstStyle/>
        <a:p>
          <a:endParaRPr lang="en-US"/>
        </a:p>
      </dgm:t>
    </dgm:pt>
    <dgm:pt modelId="{80BBC419-E15E-4368-B0F1-0C0E26C5C850}">
      <dgm:prSet/>
      <dgm:spPr/>
      <dgm:t>
        <a:bodyPr/>
        <a:lstStyle/>
        <a:p>
          <a:r>
            <a:rPr lang="en-US" dirty="0"/>
            <a:t>Clean CUDA Project</a:t>
          </a:r>
        </a:p>
      </dgm:t>
    </dgm:pt>
    <dgm:pt modelId="{62ED2A60-0471-4CF2-B099-1208E447E7D2}" type="parTrans" cxnId="{669C9569-B66F-4F3D-8A60-8157E2A626F0}">
      <dgm:prSet/>
      <dgm:spPr/>
      <dgm:t>
        <a:bodyPr/>
        <a:lstStyle/>
        <a:p>
          <a:endParaRPr lang="en-US"/>
        </a:p>
      </dgm:t>
    </dgm:pt>
    <dgm:pt modelId="{707F1E89-98B0-4282-9DB3-A24DE0D83B43}" type="sibTrans" cxnId="{669C9569-B66F-4F3D-8A60-8157E2A626F0}">
      <dgm:prSet/>
      <dgm:spPr/>
      <dgm:t>
        <a:bodyPr/>
        <a:lstStyle/>
        <a:p>
          <a:endParaRPr lang="en-US"/>
        </a:p>
      </dgm:t>
    </dgm:pt>
    <dgm:pt modelId="{B664C9E5-128E-4C8D-8976-28564116E964}">
      <dgm:prSet/>
      <dgm:spPr/>
      <dgm:t>
        <a:bodyPr/>
        <a:lstStyle/>
        <a:p>
          <a:r>
            <a:rPr lang="en-US" dirty="0"/>
            <a:t>Install</a:t>
          </a:r>
        </a:p>
      </dgm:t>
    </dgm:pt>
    <dgm:pt modelId="{59005D49-C278-4DEF-8E5B-94337461AFD4}" type="parTrans" cxnId="{00E23F85-1EFB-4C9B-8A8D-298CD5682DF7}">
      <dgm:prSet/>
      <dgm:spPr/>
      <dgm:t>
        <a:bodyPr/>
        <a:lstStyle/>
        <a:p>
          <a:endParaRPr lang="en-US"/>
        </a:p>
      </dgm:t>
    </dgm:pt>
    <dgm:pt modelId="{5580656B-536C-4AA8-BA79-6CF2AA342F60}" type="sibTrans" cxnId="{00E23F85-1EFB-4C9B-8A8D-298CD5682DF7}">
      <dgm:prSet/>
      <dgm:spPr/>
      <dgm:t>
        <a:bodyPr/>
        <a:lstStyle/>
        <a:p>
          <a:endParaRPr lang="en-US"/>
        </a:p>
      </dgm:t>
    </dgm:pt>
    <dgm:pt modelId="{08CB7CE2-8A18-4A4A-9C05-2656388A97E2}">
      <dgm:prSet/>
      <dgm:spPr/>
      <dgm:t>
        <a:bodyPr/>
        <a:lstStyle/>
        <a:p>
          <a:r>
            <a:rPr lang="en-US" dirty="0"/>
            <a:t>Install </a:t>
          </a:r>
          <a:r>
            <a:rPr lang="en-US" dirty="0" err="1"/>
            <a:t>SYCLomatic</a:t>
          </a:r>
          <a:endParaRPr lang="en-US" dirty="0"/>
        </a:p>
      </dgm:t>
    </dgm:pt>
    <dgm:pt modelId="{AE717651-77D1-4BCC-89AA-E11FAE9DB0C6}" type="parTrans" cxnId="{3CD537CE-4ABF-4D92-9206-13BA8163A8CB}">
      <dgm:prSet/>
      <dgm:spPr/>
      <dgm:t>
        <a:bodyPr/>
        <a:lstStyle/>
        <a:p>
          <a:endParaRPr lang="en-US"/>
        </a:p>
      </dgm:t>
    </dgm:pt>
    <dgm:pt modelId="{81B2CB1A-6FBB-4D06-A4FE-BED397918358}" type="sibTrans" cxnId="{3CD537CE-4ABF-4D92-9206-13BA8163A8CB}">
      <dgm:prSet/>
      <dgm:spPr/>
      <dgm:t>
        <a:bodyPr/>
        <a:lstStyle/>
        <a:p>
          <a:endParaRPr lang="en-US"/>
        </a:p>
      </dgm:t>
    </dgm:pt>
    <dgm:pt modelId="{E09751B4-468D-4995-9D66-E7F621B470A1}">
      <dgm:prSet/>
      <dgm:spPr/>
      <dgm:t>
        <a:bodyPr/>
        <a:lstStyle/>
        <a:p>
          <a:r>
            <a:rPr lang="en-US" dirty="0"/>
            <a:t>Convert</a:t>
          </a:r>
        </a:p>
      </dgm:t>
    </dgm:pt>
    <dgm:pt modelId="{BAA8FD8D-1FA7-425A-8D85-3EBD48616A09}" type="parTrans" cxnId="{30806542-A92A-4395-90F5-38127EC32F3C}">
      <dgm:prSet/>
      <dgm:spPr/>
      <dgm:t>
        <a:bodyPr/>
        <a:lstStyle/>
        <a:p>
          <a:endParaRPr lang="en-US"/>
        </a:p>
      </dgm:t>
    </dgm:pt>
    <dgm:pt modelId="{38FAE081-DB9A-4524-80F7-EC283C927C08}" type="sibTrans" cxnId="{30806542-A92A-4395-90F5-38127EC32F3C}">
      <dgm:prSet/>
      <dgm:spPr/>
      <dgm:t>
        <a:bodyPr/>
        <a:lstStyle/>
        <a:p>
          <a:endParaRPr lang="en-US"/>
        </a:p>
      </dgm:t>
    </dgm:pt>
    <dgm:pt modelId="{2BFC8359-C1BF-442B-9384-8F8CE84B5D19}">
      <dgm:prSet/>
      <dgm:spPr/>
      <dgm:t>
        <a:bodyPr/>
        <a:lstStyle/>
        <a:p>
          <a:r>
            <a:rPr lang="en-US" dirty="0"/>
            <a:t>Convert CUDA code to SYCL</a:t>
          </a:r>
        </a:p>
      </dgm:t>
    </dgm:pt>
    <dgm:pt modelId="{08CA6A8A-F656-41D1-8F08-90B90FA7B825}" type="parTrans" cxnId="{C7D52795-1A75-4366-A344-36AD7B98BCFD}">
      <dgm:prSet/>
      <dgm:spPr/>
      <dgm:t>
        <a:bodyPr/>
        <a:lstStyle/>
        <a:p>
          <a:endParaRPr lang="en-US"/>
        </a:p>
      </dgm:t>
    </dgm:pt>
    <dgm:pt modelId="{D982DE5F-B7E3-4398-B44F-CAD3EF9A3447}" type="sibTrans" cxnId="{C7D52795-1A75-4366-A344-36AD7B98BCFD}">
      <dgm:prSet/>
      <dgm:spPr/>
      <dgm:t>
        <a:bodyPr/>
        <a:lstStyle/>
        <a:p>
          <a:endParaRPr lang="en-US"/>
        </a:p>
      </dgm:t>
    </dgm:pt>
    <dgm:pt modelId="{B7364D11-4679-4F95-A3AD-3149D2017155}">
      <dgm:prSet/>
      <dgm:spPr/>
      <dgm:t>
        <a:bodyPr/>
        <a:lstStyle/>
        <a:p>
          <a:r>
            <a:rPr lang="en-US" dirty="0">
              <a:latin typeface="Arial" panose="020B0604020202020204"/>
            </a:rPr>
            <a:t>Check</a:t>
          </a:r>
          <a:endParaRPr lang="en-US" dirty="0"/>
        </a:p>
      </dgm:t>
    </dgm:pt>
    <dgm:pt modelId="{BBE79801-EC0C-4EA9-85E8-06701DB4ACDF}" type="parTrans" cxnId="{32E5476A-22E0-4707-B9AC-6317B6F0CFF0}">
      <dgm:prSet/>
      <dgm:spPr/>
      <dgm:t>
        <a:bodyPr/>
        <a:lstStyle/>
        <a:p>
          <a:endParaRPr lang="en-US"/>
        </a:p>
      </dgm:t>
    </dgm:pt>
    <dgm:pt modelId="{89C37F6F-AE93-4544-857C-26C96BB3D782}" type="sibTrans" cxnId="{32E5476A-22E0-4707-B9AC-6317B6F0CFF0}">
      <dgm:prSet/>
      <dgm:spPr/>
      <dgm:t>
        <a:bodyPr/>
        <a:lstStyle/>
        <a:p>
          <a:endParaRPr lang="en-US"/>
        </a:p>
      </dgm:t>
    </dgm:pt>
    <dgm:pt modelId="{BA4BFC4B-DF3D-4304-939F-B00611C629F9}">
      <dgm:prSet/>
      <dgm:spPr/>
      <dgm:t>
        <a:bodyPr/>
        <a:lstStyle/>
        <a:p>
          <a:pPr rtl="0"/>
          <a:r>
            <a:rPr lang="en-US" dirty="0">
              <a:latin typeface="Arial" panose="020B0604020202020204"/>
            </a:rPr>
            <a:t>Check the SYCL code and modify if necessary</a:t>
          </a:r>
          <a:endParaRPr lang="en-US" dirty="0"/>
        </a:p>
      </dgm:t>
    </dgm:pt>
    <dgm:pt modelId="{07B8FD3B-E81A-4FA2-9176-B62A6B116058}" type="parTrans" cxnId="{B9BA4858-C986-4861-8268-9503529E0CB9}">
      <dgm:prSet/>
      <dgm:spPr/>
      <dgm:t>
        <a:bodyPr/>
        <a:lstStyle/>
        <a:p>
          <a:endParaRPr lang="en-US"/>
        </a:p>
      </dgm:t>
    </dgm:pt>
    <dgm:pt modelId="{A1D0F19D-459F-4323-9039-279C381D40D5}" type="sibTrans" cxnId="{B9BA4858-C986-4861-8268-9503529E0CB9}">
      <dgm:prSet/>
      <dgm:spPr/>
      <dgm:t>
        <a:bodyPr/>
        <a:lstStyle/>
        <a:p>
          <a:endParaRPr lang="en-US"/>
        </a:p>
      </dgm:t>
    </dgm:pt>
    <dgm:pt modelId="{6EE6E791-82EA-4F39-8F33-E154773BD927}">
      <dgm:prSet phldr="0"/>
      <dgm:spPr/>
      <dgm:t>
        <a:bodyPr/>
        <a:lstStyle/>
        <a:p>
          <a:r>
            <a:rPr lang="en-US" dirty="0">
              <a:latin typeface="Arial" panose="020B0604020202020204"/>
            </a:rPr>
            <a:t>Execute</a:t>
          </a:r>
          <a:endParaRPr lang="en-US" dirty="0"/>
        </a:p>
      </dgm:t>
    </dgm:pt>
    <dgm:pt modelId="{1F4FBFEF-4013-4D92-808C-F49BB6A7C358}" type="parTrans" cxnId="{FBCCDAD5-36BA-4DCF-9517-C0E15ADB22CA}">
      <dgm:prSet/>
      <dgm:spPr/>
      <dgm:t>
        <a:bodyPr/>
        <a:lstStyle/>
        <a:p>
          <a:endParaRPr lang="en-US"/>
        </a:p>
      </dgm:t>
    </dgm:pt>
    <dgm:pt modelId="{22845BF9-F739-40A4-901E-8925FC20F49B}" type="sibTrans" cxnId="{FBCCDAD5-36BA-4DCF-9517-C0E15ADB22CA}">
      <dgm:prSet/>
      <dgm:spPr/>
      <dgm:t>
        <a:bodyPr/>
        <a:lstStyle/>
        <a:p>
          <a:endParaRPr lang="en-US"/>
        </a:p>
      </dgm:t>
    </dgm:pt>
    <dgm:pt modelId="{EF95E4D1-FFEA-4190-A68C-5491B5A1D082}">
      <dgm:prSet/>
      <dgm:spPr/>
      <dgm:t>
        <a:bodyPr/>
        <a:lstStyle/>
        <a:p>
          <a:r>
            <a:rPr lang="en-US" dirty="0"/>
            <a:t>Run in Intel Dev Cloud</a:t>
          </a:r>
        </a:p>
      </dgm:t>
    </dgm:pt>
    <dgm:pt modelId="{313167FC-A210-4E0B-9378-3527166ACDDA}" type="parTrans" cxnId="{D253CEE7-A4DF-4B30-9C8B-C6B92F1DE5CB}">
      <dgm:prSet/>
      <dgm:spPr/>
      <dgm:t>
        <a:bodyPr/>
        <a:lstStyle/>
        <a:p>
          <a:endParaRPr lang="en-US"/>
        </a:p>
      </dgm:t>
    </dgm:pt>
    <dgm:pt modelId="{A98CCC0B-9573-4782-81FD-E1009621388F}" type="sibTrans" cxnId="{D253CEE7-A4DF-4B30-9C8B-C6B92F1DE5CB}">
      <dgm:prSet/>
      <dgm:spPr/>
      <dgm:t>
        <a:bodyPr/>
        <a:lstStyle/>
        <a:p>
          <a:endParaRPr lang="en-US"/>
        </a:p>
      </dgm:t>
    </dgm:pt>
    <dgm:pt modelId="{ACF794F1-0B5E-46D8-B90E-3A9891A3DE75}" type="pres">
      <dgm:prSet presAssocID="{94F21C4C-62FB-4293-8FF5-2BB4AEBE8682}" presName="Name0" presStyleCnt="0">
        <dgm:presLayoutVars>
          <dgm:dir/>
          <dgm:animLvl val="lvl"/>
          <dgm:resizeHandles val="exact"/>
        </dgm:presLayoutVars>
      </dgm:prSet>
      <dgm:spPr/>
    </dgm:pt>
    <dgm:pt modelId="{A5FCF0E3-BD9A-413D-AF2C-4779819AF4FE}" type="pres">
      <dgm:prSet presAssocID="{C5E0E6DC-99F9-4EF5-B70E-CC95EB9E5792}" presName="linNode" presStyleCnt="0"/>
      <dgm:spPr/>
    </dgm:pt>
    <dgm:pt modelId="{8F6A69C5-8D0E-4C5D-AD22-1B219E51FDD9}" type="pres">
      <dgm:prSet presAssocID="{C5E0E6DC-99F9-4EF5-B70E-CC95EB9E5792}" presName="parentText" presStyleLbl="alignNode1" presStyleIdx="0" presStyleCnt="5">
        <dgm:presLayoutVars>
          <dgm:chMax val="1"/>
          <dgm:bulletEnabled/>
        </dgm:presLayoutVars>
      </dgm:prSet>
      <dgm:spPr/>
    </dgm:pt>
    <dgm:pt modelId="{546F788A-6AE9-409C-B08C-43BF8249678A}" type="pres">
      <dgm:prSet presAssocID="{C5E0E6DC-99F9-4EF5-B70E-CC95EB9E5792}" presName="descendantText" presStyleLbl="alignAccFollowNode1" presStyleIdx="0" presStyleCnt="5">
        <dgm:presLayoutVars>
          <dgm:bulletEnabled/>
        </dgm:presLayoutVars>
      </dgm:prSet>
      <dgm:spPr/>
    </dgm:pt>
    <dgm:pt modelId="{79DF7778-3103-4F17-A8C9-33829DEE7336}" type="pres">
      <dgm:prSet presAssocID="{BA2C088B-93CA-4792-BDB3-9431EFA2C5D7}" presName="sp" presStyleCnt="0"/>
      <dgm:spPr/>
    </dgm:pt>
    <dgm:pt modelId="{49C590F0-AA8E-49B8-99A5-C86B628B9874}" type="pres">
      <dgm:prSet presAssocID="{B664C9E5-128E-4C8D-8976-28564116E964}" presName="linNode" presStyleCnt="0"/>
      <dgm:spPr/>
    </dgm:pt>
    <dgm:pt modelId="{78108CC7-7828-44E1-A5E2-27747A0A37A5}" type="pres">
      <dgm:prSet presAssocID="{B664C9E5-128E-4C8D-8976-28564116E964}" presName="parentText" presStyleLbl="alignNode1" presStyleIdx="1" presStyleCnt="5">
        <dgm:presLayoutVars>
          <dgm:chMax val="1"/>
          <dgm:bulletEnabled/>
        </dgm:presLayoutVars>
      </dgm:prSet>
      <dgm:spPr/>
    </dgm:pt>
    <dgm:pt modelId="{D845E0EC-1F72-4983-A2B4-19644938253D}" type="pres">
      <dgm:prSet presAssocID="{B664C9E5-128E-4C8D-8976-28564116E964}" presName="descendantText" presStyleLbl="alignAccFollowNode1" presStyleIdx="1" presStyleCnt="5">
        <dgm:presLayoutVars>
          <dgm:bulletEnabled/>
        </dgm:presLayoutVars>
      </dgm:prSet>
      <dgm:spPr/>
    </dgm:pt>
    <dgm:pt modelId="{9C48BB46-2E32-4BFD-B876-799D170927C9}" type="pres">
      <dgm:prSet presAssocID="{5580656B-536C-4AA8-BA79-6CF2AA342F60}" presName="sp" presStyleCnt="0"/>
      <dgm:spPr/>
    </dgm:pt>
    <dgm:pt modelId="{88B02920-A686-48D8-A42D-B607D4D0C519}" type="pres">
      <dgm:prSet presAssocID="{E09751B4-468D-4995-9D66-E7F621B470A1}" presName="linNode" presStyleCnt="0"/>
      <dgm:spPr/>
    </dgm:pt>
    <dgm:pt modelId="{E4AFED54-C511-455B-9DA7-16DA2A3530FA}" type="pres">
      <dgm:prSet presAssocID="{E09751B4-468D-4995-9D66-E7F621B470A1}" presName="parentText" presStyleLbl="alignNode1" presStyleIdx="2" presStyleCnt="5">
        <dgm:presLayoutVars>
          <dgm:chMax val="1"/>
          <dgm:bulletEnabled/>
        </dgm:presLayoutVars>
      </dgm:prSet>
      <dgm:spPr/>
    </dgm:pt>
    <dgm:pt modelId="{1FCCE4FE-2D76-41FE-A5F8-8491285A89C4}" type="pres">
      <dgm:prSet presAssocID="{E09751B4-468D-4995-9D66-E7F621B470A1}" presName="descendantText" presStyleLbl="alignAccFollowNode1" presStyleIdx="2" presStyleCnt="5">
        <dgm:presLayoutVars>
          <dgm:bulletEnabled/>
        </dgm:presLayoutVars>
      </dgm:prSet>
      <dgm:spPr/>
    </dgm:pt>
    <dgm:pt modelId="{45794F04-4C78-4D64-90FE-C4435010FBBB}" type="pres">
      <dgm:prSet presAssocID="{38FAE081-DB9A-4524-80F7-EC283C927C08}" presName="sp" presStyleCnt="0"/>
      <dgm:spPr/>
    </dgm:pt>
    <dgm:pt modelId="{39A3DCBD-8046-424B-A5FE-EE7C779DB62C}" type="pres">
      <dgm:prSet presAssocID="{B7364D11-4679-4F95-A3AD-3149D2017155}" presName="linNode" presStyleCnt="0"/>
      <dgm:spPr/>
    </dgm:pt>
    <dgm:pt modelId="{EE557F74-9E5B-4E3F-AA78-B38A77C15E5A}" type="pres">
      <dgm:prSet presAssocID="{B7364D11-4679-4F95-A3AD-3149D2017155}" presName="parentText" presStyleLbl="alignNode1" presStyleIdx="3" presStyleCnt="5">
        <dgm:presLayoutVars>
          <dgm:chMax val="1"/>
          <dgm:bulletEnabled/>
        </dgm:presLayoutVars>
      </dgm:prSet>
      <dgm:spPr/>
    </dgm:pt>
    <dgm:pt modelId="{005BCC82-9E2E-46A4-88E3-7C5F0F162388}" type="pres">
      <dgm:prSet presAssocID="{B7364D11-4679-4F95-A3AD-3149D2017155}" presName="descendantText" presStyleLbl="alignAccFollowNode1" presStyleIdx="3" presStyleCnt="5">
        <dgm:presLayoutVars>
          <dgm:bulletEnabled/>
        </dgm:presLayoutVars>
      </dgm:prSet>
      <dgm:spPr/>
    </dgm:pt>
    <dgm:pt modelId="{56A108E1-478E-44F6-B048-74871C35E5EF}" type="pres">
      <dgm:prSet presAssocID="{89C37F6F-AE93-4544-857C-26C96BB3D782}" presName="sp" presStyleCnt="0"/>
      <dgm:spPr/>
    </dgm:pt>
    <dgm:pt modelId="{77087D8E-B7E5-444E-BE65-7A39D909492C}" type="pres">
      <dgm:prSet presAssocID="{6EE6E791-82EA-4F39-8F33-E154773BD927}" presName="linNode" presStyleCnt="0"/>
      <dgm:spPr/>
    </dgm:pt>
    <dgm:pt modelId="{9077F9C8-7C85-4F61-9495-7B14131558BA}" type="pres">
      <dgm:prSet presAssocID="{6EE6E791-82EA-4F39-8F33-E154773BD927}" presName="parentText" presStyleLbl="alignNode1" presStyleIdx="4" presStyleCnt="5">
        <dgm:presLayoutVars>
          <dgm:chMax val="1"/>
          <dgm:bulletEnabled/>
        </dgm:presLayoutVars>
      </dgm:prSet>
      <dgm:spPr/>
    </dgm:pt>
    <dgm:pt modelId="{0F52DB1E-8923-4722-909B-F25ECEEC96C9}" type="pres">
      <dgm:prSet presAssocID="{6EE6E791-82EA-4F39-8F33-E154773BD927}" presName="descendantText" presStyleLbl="alignAccFollowNode1" presStyleIdx="4" presStyleCnt="5">
        <dgm:presLayoutVars>
          <dgm:bulletEnabled/>
        </dgm:presLayoutVars>
      </dgm:prSet>
      <dgm:spPr/>
    </dgm:pt>
  </dgm:ptLst>
  <dgm:cxnLst>
    <dgm:cxn modelId="{3C47190E-BA45-46B6-88BC-8D84FFDC5E13}" type="presOf" srcId="{EF95E4D1-FFEA-4190-A68C-5491B5A1D082}" destId="{0F52DB1E-8923-4722-909B-F25ECEEC96C9}" srcOrd="0" destOrd="0" presId="urn:microsoft.com/office/officeart/2016/7/layout/VerticalSolidActionList"/>
    <dgm:cxn modelId="{C6902B19-B2B1-4CF2-A24F-468814B71FC3}" type="presOf" srcId="{08CB7CE2-8A18-4A4A-9C05-2656388A97E2}" destId="{D845E0EC-1F72-4983-A2B4-19644938253D}" srcOrd="0" destOrd="0" presId="urn:microsoft.com/office/officeart/2016/7/layout/VerticalSolidActionList"/>
    <dgm:cxn modelId="{DC567B31-475E-471E-BFA0-48D8FFEA94F3}" type="presOf" srcId="{C5E0E6DC-99F9-4EF5-B70E-CC95EB9E5792}" destId="{8F6A69C5-8D0E-4C5D-AD22-1B219E51FDD9}" srcOrd="0" destOrd="0" presId="urn:microsoft.com/office/officeart/2016/7/layout/VerticalSolidActionList"/>
    <dgm:cxn modelId="{6C0A4F38-EAC1-4A38-B8B0-3351672B2685}" type="presOf" srcId="{BA4BFC4B-DF3D-4304-939F-B00611C629F9}" destId="{005BCC82-9E2E-46A4-88E3-7C5F0F162388}" srcOrd="0" destOrd="0" presId="urn:microsoft.com/office/officeart/2016/7/layout/VerticalSolidActionList"/>
    <dgm:cxn modelId="{1FFD625E-5F1A-4A07-9D46-8CB09B662EEA}" type="presOf" srcId="{B664C9E5-128E-4C8D-8976-28564116E964}" destId="{78108CC7-7828-44E1-A5E2-27747A0A37A5}" srcOrd="0" destOrd="0" presId="urn:microsoft.com/office/officeart/2016/7/layout/VerticalSolidActionList"/>
    <dgm:cxn modelId="{30806542-A92A-4395-90F5-38127EC32F3C}" srcId="{94F21C4C-62FB-4293-8FF5-2BB4AEBE8682}" destId="{E09751B4-468D-4995-9D66-E7F621B470A1}" srcOrd="2" destOrd="0" parTransId="{BAA8FD8D-1FA7-425A-8D85-3EBD48616A09}" sibTransId="{38FAE081-DB9A-4524-80F7-EC283C927C08}"/>
    <dgm:cxn modelId="{669C9569-B66F-4F3D-8A60-8157E2A626F0}" srcId="{C5E0E6DC-99F9-4EF5-B70E-CC95EB9E5792}" destId="{80BBC419-E15E-4368-B0F1-0C0E26C5C850}" srcOrd="0" destOrd="0" parTransId="{62ED2A60-0471-4CF2-B099-1208E447E7D2}" sibTransId="{707F1E89-98B0-4282-9DB3-A24DE0D83B43}"/>
    <dgm:cxn modelId="{32E5476A-22E0-4707-B9AC-6317B6F0CFF0}" srcId="{94F21C4C-62FB-4293-8FF5-2BB4AEBE8682}" destId="{B7364D11-4679-4F95-A3AD-3149D2017155}" srcOrd="3" destOrd="0" parTransId="{BBE79801-EC0C-4EA9-85E8-06701DB4ACDF}" sibTransId="{89C37F6F-AE93-4544-857C-26C96BB3D782}"/>
    <dgm:cxn modelId="{0CEB0E4F-2C1D-4590-8A5C-ADEF6B2493C2}" type="presOf" srcId="{B7364D11-4679-4F95-A3AD-3149D2017155}" destId="{EE557F74-9E5B-4E3F-AA78-B38A77C15E5A}" srcOrd="0" destOrd="0" presId="urn:microsoft.com/office/officeart/2016/7/layout/VerticalSolidActionList"/>
    <dgm:cxn modelId="{B9BA4858-C986-4861-8268-9503529E0CB9}" srcId="{B7364D11-4679-4F95-A3AD-3149D2017155}" destId="{BA4BFC4B-DF3D-4304-939F-B00611C629F9}" srcOrd="0" destOrd="0" parTransId="{07B8FD3B-E81A-4FA2-9176-B62A6B116058}" sibTransId="{A1D0F19D-459F-4323-9039-279C381D40D5}"/>
    <dgm:cxn modelId="{00E23F85-1EFB-4C9B-8A8D-298CD5682DF7}" srcId="{94F21C4C-62FB-4293-8FF5-2BB4AEBE8682}" destId="{B664C9E5-128E-4C8D-8976-28564116E964}" srcOrd="1" destOrd="0" parTransId="{59005D49-C278-4DEF-8E5B-94337461AFD4}" sibTransId="{5580656B-536C-4AA8-BA79-6CF2AA342F60}"/>
    <dgm:cxn modelId="{89D2E593-7CBB-4920-B988-10D4620DA282}" type="presOf" srcId="{94F21C4C-62FB-4293-8FF5-2BB4AEBE8682}" destId="{ACF794F1-0B5E-46D8-B90E-3A9891A3DE75}" srcOrd="0" destOrd="0" presId="urn:microsoft.com/office/officeart/2016/7/layout/VerticalSolidActionList"/>
    <dgm:cxn modelId="{C7D52795-1A75-4366-A344-36AD7B98BCFD}" srcId="{E09751B4-468D-4995-9D66-E7F621B470A1}" destId="{2BFC8359-C1BF-442B-9384-8F8CE84B5D19}" srcOrd="0" destOrd="0" parTransId="{08CA6A8A-F656-41D1-8F08-90B90FA7B825}" sibTransId="{D982DE5F-B7E3-4398-B44F-CAD3EF9A3447}"/>
    <dgm:cxn modelId="{F049F19A-EBC9-4020-96ED-D129F827897B}" type="presOf" srcId="{6EE6E791-82EA-4F39-8F33-E154773BD927}" destId="{9077F9C8-7C85-4F61-9495-7B14131558BA}" srcOrd="0" destOrd="0" presId="urn:microsoft.com/office/officeart/2016/7/layout/VerticalSolidActionList"/>
    <dgm:cxn modelId="{CF4E4C9D-ECA0-412F-AB10-15775BAB7CF8}" type="presOf" srcId="{2BFC8359-C1BF-442B-9384-8F8CE84B5D19}" destId="{1FCCE4FE-2D76-41FE-A5F8-8491285A89C4}" srcOrd="0" destOrd="0" presId="urn:microsoft.com/office/officeart/2016/7/layout/VerticalSolidActionList"/>
    <dgm:cxn modelId="{79A308C6-D2B8-4EF6-BBD3-9BFAB8AD8A0B}" type="presOf" srcId="{80BBC419-E15E-4368-B0F1-0C0E26C5C850}" destId="{546F788A-6AE9-409C-B08C-43BF8249678A}" srcOrd="0" destOrd="0" presId="urn:microsoft.com/office/officeart/2016/7/layout/VerticalSolidActionList"/>
    <dgm:cxn modelId="{3CD537CE-4ABF-4D92-9206-13BA8163A8CB}" srcId="{B664C9E5-128E-4C8D-8976-28564116E964}" destId="{08CB7CE2-8A18-4A4A-9C05-2656388A97E2}" srcOrd="0" destOrd="0" parTransId="{AE717651-77D1-4BCC-89AA-E11FAE9DB0C6}" sibTransId="{81B2CB1A-6FBB-4D06-A4FE-BED397918358}"/>
    <dgm:cxn modelId="{FBCCDAD5-36BA-4DCF-9517-C0E15ADB22CA}" srcId="{94F21C4C-62FB-4293-8FF5-2BB4AEBE8682}" destId="{6EE6E791-82EA-4F39-8F33-E154773BD927}" srcOrd="4" destOrd="0" parTransId="{1F4FBFEF-4013-4D92-808C-F49BB6A7C358}" sibTransId="{22845BF9-F739-40A4-901E-8925FC20F49B}"/>
    <dgm:cxn modelId="{D30784D9-291D-4A37-8BA3-9D26FB85DDDE}" type="presOf" srcId="{E09751B4-468D-4995-9D66-E7F621B470A1}" destId="{E4AFED54-C511-455B-9DA7-16DA2A3530FA}" srcOrd="0" destOrd="0" presId="urn:microsoft.com/office/officeart/2016/7/layout/VerticalSolidActionList"/>
    <dgm:cxn modelId="{D253CEE7-A4DF-4B30-9C8B-C6B92F1DE5CB}" srcId="{6EE6E791-82EA-4F39-8F33-E154773BD927}" destId="{EF95E4D1-FFEA-4190-A68C-5491B5A1D082}" srcOrd="0" destOrd="0" parTransId="{313167FC-A210-4E0B-9378-3527166ACDDA}" sibTransId="{A98CCC0B-9573-4782-81FD-E1009621388F}"/>
    <dgm:cxn modelId="{F3BB61E9-644F-423C-B3DC-7E3E4307978F}" srcId="{94F21C4C-62FB-4293-8FF5-2BB4AEBE8682}" destId="{C5E0E6DC-99F9-4EF5-B70E-CC95EB9E5792}" srcOrd="0" destOrd="0" parTransId="{97A37CB2-7D95-4163-B157-1598893BB529}" sibTransId="{BA2C088B-93CA-4792-BDB3-9431EFA2C5D7}"/>
    <dgm:cxn modelId="{BBDFEF14-3EAD-40FC-A995-2B10E6BD02BA}" type="presParOf" srcId="{ACF794F1-0B5E-46D8-B90E-3A9891A3DE75}" destId="{A5FCF0E3-BD9A-413D-AF2C-4779819AF4FE}" srcOrd="0" destOrd="0" presId="urn:microsoft.com/office/officeart/2016/7/layout/VerticalSolidActionList"/>
    <dgm:cxn modelId="{BCEB2112-31BB-465C-AD42-37013CD27249}" type="presParOf" srcId="{A5FCF0E3-BD9A-413D-AF2C-4779819AF4FE}" destId="{8F6A69C5-8D0E-4C5D-AD22-1B219E51FDD9}" srcOrd="0" destOrd="0" presId="urn:microsoft.com/office/officeart/2016/7/layout/VerticalSolidActionList"/>
    <dgm:cxn modelId="{5A90A397-DFB5-445F-9380-C5D352FAFC21}" type="presParOf" srcId="{A5FCF0E3-BD9A-413D-AF2C-4779819AF4FE}" destId="{546F788A-6AE9-409C-B08C-43BF8249678A}" srcOrd="1" destOrd="0" presId="urn:microsoft.com/office/officeart/2016/7/layout/VerticalSolidActionList"/>
    <dgm:cxn modelId="{D8FB0AAA-E0D2-4744-9502-E8CF5EF50919}" type="presParOf" srcId="{ACF794F1-0B5E-46D8-B90E-3A9891A3DE75}" destId="{79DF7778-3103-4F17-A8C9-33829DEE7336}" srcOrd="1" destOrd="0" presId="urn:microsoft.com/office/officeart/2016/7/layout/VerticalSolidActionList"/>
    <dgm:cxn modelId="{4E1453B9-ADDA-4F09-BB52-D0107EF64D1F}" type="presParOf" srcId="{ACF794F1-0B5E-46D8-B90E-3A9891A3DE75}" destId="{49C590F0-AA8E-49B8-99A5-C86B628B9874}" srcOrd="2" destOrd="0" presId="urn:microsoft.com/office/officeart/2016/7/layout/VerticalSolidActionList"/>
    <dgm:cxn modelId="{27A66EDA-53DB-44A2-A68E-A5A3AFAD409D}" type="presParOf" srcId="{49C590F0-AA8E-49B8-99A5-C86B628B9874}" destId="{78108CC7-7828-44E1-A5E2-27747A0A37A5}" srcOrd="0" destOrd="0" presId="urn:microsoft.com/office/officeart/2016/7/layout/VerticalSolidActionList"/>
    <dgm:cxn modelId="{4F9F3CFB-811B-4F7F-B0DE-CB6BCD6D5D39}" type="presParOf" srcId="{49C590F0-AA8E-49B8-99A5-C86B628B9874}" destId="{D845E0EC-1F72-4983-A2B4-19644938253D}" srcOrd="1" destOrd="0" presId="urn:microsoft.com/office/officeart/2016/7/layout/VerticalSolidActionList"/>
    <dgm:cxn modelId="{BAF0E427-2CF4-423A-B1F3-EB540C0E0E48}" type="presParOf" srcId="{ACF794F1-0B5E-46D8-B90E-3A9891A3DE75}" destId="{9C48BB46-2E32-4BFD-B876-799D170927C9}" srcOrd="3" destOrd="0" presId="urn:microsoft.com/office/officeart/2016/7/layout/VerticalSolidActionList"/>
    <dgm:cxn modelId="{2A713863-5A0A-4B3C-9324-D96D6A907F53}" type="presParOf" srcId="{ACF794F1-0B5E-46D8-B90E-3A9891A3DE75}" destId="{88B02920-A686-48D8-A42D-B607D4D0C519}" srcOrd="4" destOrd="0" presId="urn:microsoft.com/office/officeart/2016/7/layout/VerticalSolidActionList"/>
    <dgm:cxn modelId="{3A96BC93-4834-4F90-8443-AE399F1BB653}" type="presParOf" srcId="{88B02920-A686-48D8-A42D-B607D4D0C519}" destId="{E4AFED54-C511-455B-9DA7-16DA2A3530FA}" srcOrd="0" destOrd="0" presId="urn:microsoft.com/office/officeart/2016/7/layout/VerticalSolidActionList"/>
    <dgm:cxn modelId="{01E645F2-CD06-4605-A7C9-3EAC328D9FF5}" type="presParOf" srcId="{88B02920-A686-48D8-A42D-B607D4D0C519}" destId="{1FCCE4FE-2D76-41FE-A5F8-8491285A89C4}" srcOrd="1" destOrd="0" presId="urn:microsoft.com/office/officeart/2016/7/layout/VerticalSolidActionList"/>
    <dgm:cxn modelId="{9E3207CD-EE99-4D37-B179-7F47E08654F0}" type="presParOf" srcId="{ACF794F1-0B5E-46D8-B90E-3A9891A3DE75}" destId="{45794F04-4C78-4D64-90FE-C4435010FBBB}" srcOrd="5" destOrd="0" presId="urn:microsoft.com/office/officeart/2016/7/layout/VerticalSolidActionList"/>
    <dgm:cxn modelId="{01A3A337-0815-44CF-B152-9C6A955B8519}" type="presParOf" srcId="{ACF794F1-0B5E-46D8-B90E-3A9891A3DE75}" destId="{39A3DCBD-8046-424B-A5FE-EE7C779DB62C}" srcOrd="6" destOrd="0" presId="urn:microsoft.com/office/officeart/2016/7/layout/VerticalSolidActionList"/>
    <dgm:cxn modelId="{0B684DE3-0EA6-4DA0-A82A-C4B9209F7600}" type="presParOf" srcId="{39A3DCBD-8046-424B-A5FE-EE7C779DB62C}" destId="{EE557F74-9E5B-4E3F-AA78-B38A77C15E5A}" srcOrd="0" destOrd="0" presId="urn:microsoft.com/office/officeart/2016/7/layout/VerticalSolidActionList"/>
    <dgm:cxn modelId="{8B15DA03-B9AC-4ABF-906E-CEE82F15B82B}" type="presParOf" srcId="{39A3DCBD-8046-424B-A5FE-EE7C779DB62C}" destId="{005BCC82-9E2E-46A4-88E3-7C5F0F162388}" srcOrd="1" destOrd="0" presId="urn:microsoft.com/office/officeart/2016/7/layout/VerticalSolidActionList"/>
    <dgm:cxn modelId="{177B3C04-DE6E-49F7-96E9-73B8EDEB75B7}" type="presParOf" srcId="{ACF794F1-0B5E-46D8-B90E-3A9891A3DE75}" destId="{56A108E1-478E-44F6-B048-74871C35E5EF}" srcOrd="7" destOrd="0" presId="urn:microsoft.com/office/officeart/2016/7/layout/VerticalSolidActionList"/>
    <dgm:cxn modelId="{B6850DB1-E1A5-4CA8-A7EC-0875249BC5B8}" type="presParOf" srcId="{ACF794F1-0B5E-46D8-B90E-3A9891A3DE75}" destId="{77087D8E-B7E5-444E-BE65-7A39D909492C}" srcOrd="8" destOrd="0" presId="urn:microsoft.com/office/officeart/2016/7/layout/VerticalSolidActionList"/>
    <dgm:cxn modelId="{E2B9850E-BF41-4ECA-B5B0-50AA2F61B624}" type="presParOf" srcId="{77087D8E-B7E5-444E-BE65-7A39D909492C}" destId="{9077F9C8-7C85-4F61-9495-7B14131558BA}" srcOrd="0" destOrd="0" presId="urn:microsoft.com/office/officeart/2016/7/layout/VerticalSolidActionList"/>
    <dgm:cxn modelId="{68A0116B-6BFF-4461-8E1E-9B6E516CABE6}" type="presParOf" srcId="{77087D8E-B7E5-444E-BE65-7A39D909492C}" destId="{0F52DB1E-8923-4722-909B-F25ECEEC96C9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6F788A-6AE9-409C-B08C-43BF8249678A}">
      <dsp:nvSpPr>
        <dsp:cNvPr id="0" name=""/>
        <dsp:cNvSpPr/>
      </dsp:nvSpPr>
      <dsp:spPr>
        <a:xfrm>
          <a:off x="2209800" y="1951"/>
          <a:ext cx="8839200" cy="85626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1505" tIns="217490" rIns="171505" bIns="21749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Clean CUDA Project</a:t>
          </a:r>
        </a:p>
      </dsp:txBody>
      <dsp:txXfrm>
        <a:off x="2209800" y="1951"/>
        <a:ext cx="8839200" cy="856260"/>
      </dsp:txXfrm>
    </dsp:sp>
    <dsp:sp modelId="{8F6A69C5-8D0E-4C5D-AD22-1B219E51FDD9}">
      <dsp:nvSpPr>
        <dsp:cNvPr id="0" name=""/>
        <dsp:cNvSpPr/>
      </dsp:nvSpPr>
      <dsp:spPr>
        <a:xfrm>
          <a:off x="0" y="1951"/>
          <a:ext cx="2209800" cy="85626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6935" tIns="84580" rIns="116935" bIns="845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Clean</a:t>
          </a:r>
        </a:p>
      </dsp:txBody>
      <dsp:txXfrm>
        <a:off x="0" y="1951"/>
        <a:ext cx="2209800" cy="856260"/>
      </dsp:txXfrm>
    </dsp:sp>
    <dsp:sp modelId="{D845E0EC-1F72-4983-A2B4-19644938253D}">
      <dsp:nvSpPr>
        <dsp:cNvPr id="0" name=""/>
        <dsp:cNvSpPr/>
      </dsp:nvSpPr>
      <dsp:spPr>
        <a:xfrm>
          <a:off x="2209800" y="909587"/>
          <a:ext cx="8839200" cy="85626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1505" tIns="217490" rIns="171505" bIns="21749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Install </a:t>
          </a:r>
          <a:r>
            <a:rPr lang="en-US" sz="2400" kern="1200" dirty="0" err="1"/>
            <a:t>SYCLomatic</a:t>
          </a:r>
          <a:endParaRPr lang="en-US" sz="2400" kern="1200" dirty="0"/>
        </a:p>
      </dsp:txBody>
      <dsp:txXfrm>
        <a:off x="2209800" y="909587"/>
        <a:ext cx="8839200" cy="856260"/>
      </dsp:txXfrm>
    </dsp:sp>
    <dsp:sp modelId="{78108CC7-7828-44E1-A5E2-27747A0A37A5}">
      <dsp:nvSpPr>
        <dsp:cNvPr id="0" name=""/>
        <dsp:cNvSpPr/>
      </dsp:nvSpPr>
      <dsp:spPr>
        <a:xfrm>
          <a:off x="0" y="909587"/>
          <a:ext cx="2209800" cy="85626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6935" tIns="84580" rIns="116935" bIns="845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Install</a:t>
          </a:r>
        </a:p>
      </dsp:txBody>
      <dsp:txXfrm>
        <a:off x="0" y="909587"/>
        <a:ext cx="2209800" cy="856260"/>
      </dsp:txXfrm>
    </dsp:sp>
    <dsp:sp modelId="{1FCCE4FE-2D76-41FE-A5F8-8491285A89C4}">
      <dsp:nvSpPr>
        <dsp:cNvPr id="0" name=""/>
        <dsp:cNvSpPr/>
      </dsp:nvSpPr>
      <dsp:spPr>
        <a:xfrm>
          <a:off x="2209800" y="1817223"/>
          <a:ext cx="8839200" cy="85626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1505" tIns="217490" rIns="171505" bIns="21749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Convert CUDA code to SYCL</a:t>
          </a:r>
        </a:p>
      </dsp:txBody>
      <dsp:txXfrm>
        <a:off x="2209800" y="1817223"/>
        <a:ext cx="8839200" cy="856260"/>
      </dsp:txXfrm>
    </dsp:sp>
    <dsp:sp modelId="{E4AFED54-C511-455B-9DA7-16DA2A3530FA}">
      <dsp:nvSpPr>
        <dsp:cNvPr id="0" name=""/>
        <dsp:cNvSpPr/>
      </dsp:nvSpPr>
      <dsp:spPr>
        <a:xfrm>
          <a:off x="0" y="1817223"/>
          <a:ext cx="2209800" cy="85626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6935" tIns="84580" rIns="116935" bIns="845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Convert</a:t>
          </a:r>
        </a:p>
      </dsp:txBody>
      <dsp:txXfrm>
        <a:off x="0" y="1817223"/>
        <a:ext cx="2209800" cy="856260"/>
      </dsp:txXfrm>
    </dsp:sp>
    <dsp:sp modelId="{005BCC82-9E2E-46A4-88E3-7C5F0F162388}">
      <dsp:nvSpPr>
        <dsp:cNvPr id="0" name=""/>
        <dsp:cNvSpPr/>
      </dsp:nvSpPr>
      <dsp:spPr>
        <a:xfrm>
          <a:off x="2209800" y="2724859"/>
          <a:ext cx="8839200" cy="85626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1505" tIns="217490" rIns="171505" bIns="21749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rial" panose="020B0604020202020204"/>
            </a:rPr>
            <a:t>Check the SYCL code and modify if necessary</a:t>
          </a:r>
          <a:endParaRPr lang="en-US" sz="2400" kern="1200" dirty="0"/>
        </a:p>
      </dsp:txBody>
      <dsp:txXfrm>
        <a:off x="2209800" y="2724859"/>
        <a:ext cx="8839200" cy="856260"/>
      </dsp:txXfrm>
    </dsp:sp>
    <dsp:sp modelId="{EE557F74-9E5B-4E3F-AA78-B38A77C15E5A}">
      <dsp:nvSpPr>
        <dsp:cNvPr id="0" name=""/>
        <dsp:cNvSpPr/>
      </dsp:nvSpPr>
      <dsp:spPr>
        <a:xfrm>
          <a:off x="0" y="2724859"/>
          <a:ext cx="2209800" cy="85626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6935" tIns="84580" rIns="116935" bIns="845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" panose="020B0604020202020204"/>
            </a:rPr>
            <a:t>Check</a:t>
          </a:r>
          <a:endParaRPr lang="en-US" sz="2800" kern="1200" dirty="0"/>
        </a:p>
      </dsp:txBody>
      <dsp:txXfrm>
        <a:off x="0" y="2724859"/>
        <a:ext cx="2209800" cy="856260"/>
      </dsp:txXfrm>
    </dsp:sp>
    <dsp:sp modelId="{0F52DB1E-8923-4722-909B-F25ECEEC96C9}">
      <dsp:nvSpPr>
        <dsp:cNvPr id="0" name=""/>
        <dsp:cNvSpPr/>
      </dsp:nvSpPr>
      <dsp:spPr>
        <a:xfrm>
          <a:off x="2209800" y="3632495"/>
          <a:ext cx="8839200" cy="85626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1505" tIns="217490" rIns="171505" bIns="21749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Run in Intel Dev Cloud</a:t>
          </a:r>
        </a:p>
      </dsp:txBody>
      <dsp:txXfrm>
        <a:off x="2209800" y="3632495"/>
        <a:ext cx="8839200" cy="856260"/>
      </dsp:txXfrm>
    </dsp:sp>
    <dsp:sp modelId="{9077F9C8-7C85-4F61-9495-7B14131558BA}">
      <dsp:nvSpPr>
        <dsp:cNvPr id="0" name=""/>
        <dsp:cNvSpPr/>
      </dsp:nvSpPr>
      <dsp:spPr>
        <a:xfrm>
          <a:off x="0" y="3632495"/>
          <a:ext cx="2209800" cy="85626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6935" tIns="84580" rIns="116935" bIns="845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" panose="020B0604020202020204"/>
            </a:rPr>
            <a:t>Execute</a:t>
          </a:r>
          <a:endParaRPr lang="en-US" sz="2800" kern="1200" dirty="0"/>
        </a:p>
      </dsp:txBody>
      <dsp:txXfrm>
        <a:off x="0" y="3632495"/>
        <a:ext cx="2209800" cy="8562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4A3ED06A-E3B9-0047-8050-B794EA99C6AE}" type="datetimeFigureOut">
              <a:rPr lang="en-US" smtClean="0"/>
              <a:pPr/>
              <a:t>9/5/2023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FCFDF244-9769-4A4F-8A52-7801F8D12EA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365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 descr="you must type your ada compliant description here.">
            <a:extLst>
              <a:ext uri="{FF2B5EF4-FFF2-40B4-BE49-F238E27FC236}">
                <a16:creationId xmlns:a16="http://schemas.microsoft.com/office/drawing/2014/main" id="{4FE3EE1A-FE2A-D841-84E7-BEC666CBB2F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803275" y="0"/>
            <a:ext cx="6248908" cy="6874625"/>
          </a:xfrm>
          <a:custGeom>
            <a:avLst/>
            <a:gdLst>
              <a:gd name="connsiteX0" fmla="*/ 0 w 6858000"/>
              <a:gd name="connsiteY0" fmla="*/ 0 h 6858000"/>
              <a:gd name="connsiteX1" fmla="*/ 6858000 w 6858000"/>
              <a:gd name="connsiteY1" fmla="*/ 0 h 6858000"/>
              <a:gd name="connsiteX2" fmla="*/ 6858000 w 6858000"/>
              <a:gd name="connsiteY2" fmla="*/ 6858000 h 6858000"/>
              <a:gd name="connsiteX3" fmla="*/ 0 w 6858000"/>
              <a:gd name="connsiteY3" fmla="*/ 6858000 h 6858000"/>
              <a:gd name="connsiteX4" fmla="*/ 0 w 6858000"/>
              <a:gd name="connsiteY4" fmla="*/ 0 h 6858000"/>
              <a:gd name="connsiteX0" fmla="*/ 0 w 6858000"/>
              <a:gd name="connsiteY0" fmla="*/ 0 h 6858000"/>
              <a:gd name="connsiteX1" fmla="*/ 4862945 w 6858000"/>
              <a:gd name="connsiteY1" fmla="*/ 0 h 6858000"/>
              <a:gd name="connsiteX2" fmla="*/ 6858000 w 6858000"/>
              <a:gd name="connsiteY2" fmla="*/ 6858000 h 6858000"/>
              <a:gd name="connsiteX3" fmla="*/ 0 w 6858000"/>
              <a:gd name="connsiteY3" fmla="*/ 6858000 h 6858000"/>
              <a:gd name="connsiteX4" fmla="*/ 0 w 6858000"/>
              <a:gd name="connsiteY4" fmla="*/ 0 h 6858000"/>
              <a:gd name="connsiteX0" fmla="*/ 0 w 4862945"/>
              <a:gd name="connsiteY0" fmla="*/ 0 h 6874625"/>
              <a:gd name="connsiteX1" fmla="*/ 4862945 w 4862945"/>
              <a:gd name="connsiteY1" fmla="*/ 0 h 6874625"/>
              <a:gd name="connsiteX2" fmla="*/ 4846320 w 4862945"/>
              <a:gd name="connsiteY2" fmla="*/ 6874625 h 6874625"/>
              <a:gd name="connsiteX3" fmla="*/ 0 w 4862945"/>
              <a:gd name="connsiteY3" fmla="*/ 6858000 h 6874625"/>
              <a:gd name="connsiteX4" fmla="*/ 0 w 4862945"/>
              <a:gd name="connsiteY4" fmla="*/ 0 h 6874625"/>
              <a:gd name="connsiteX0" fmla="*/ 0 w 6130182"/>
              <a:gd name="connsiteY0" fmla="*/ 0 h 6874625"/>
              <a:gd name="connsiteX1" fmla="*/ 4862945 w 6130182"/>
              <a:gd name="connsiteY1" fmla="*/ 0 h 6874625"/>
              <a:gd name="connsiteX2" fmla="*/ 4846320 w 6130182"/>
              <a:gd name="connsiteY2" fmla="*/ 6874625 h 6874625"/>
              <a:gd name="connsiteX3" fmla="*/ 0 w 6130182"/>
              <a:gd name="connsiteY3" fmla="*/ 6858000 h 6874625"/>
              <a:gd name="connsiteX4" fmla="*/ 0 w 6130182"/>
              <a:gd name="connsiteY4" fmla="*/ 0 h 6874625"/>
              <a:gd name="connsiteX0" fmla="*/ 0 w 6248908"/>
              <a:gd name="connsiteY0" fmla="*/ 0 h 6874625"/>
              <a:gd name="connsiteX1" fmla="*/ 4862945 w 6248908"/>
              <a:gd name="connsiteY1" fmla="*/ 0 h 6874625"/>
              <a:gd name="connsiteX2" fmla="*/ 4846320 w 6248908"/>
              <a:gd name="connsiteY2" fmla="*/ 6874625 h 6874625"/>
              <a:gd name="connsiteX3" fmla="*/ 0 w 6248908"/>
              <a:gd name="connsiteY3" fmla="*/ 6858000 h 6874625"/>
              <a:gd name="connsiteX4" fmla="*/ 0 w 6248908"/>
              <a:gd name="connsiteY4" fmla="*/ 0 h 687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48908" h="6874625">
                <a:moveTo>
                  <a:pt x="0" y="0"/>
                </a:moveTo>
                <a:lnTo>
                  <a:pt x="4862945" y="0"/>
                </a:lnTo>
                <a:cubicBezTo>
                  <a:pt x="5356167" y="479368"/>
                  <a:pt x="7728066" y="3552305"/>
                  <a:pt x="4846320" y="6874625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C3BE6E7-8A11-8F4B-B8D2-E622A7A189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05008" y="2205037"/>
            <a:ext cx="4920343" cy="1655763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600" b="1">
                <a:solidFill>
                  <a:srgbClr val="001E6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Your presentation title goes here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7644AD0-57F7-094F-A3A4-D5E46E4E56D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05008" y="4099548"/>
            <a:ext cx="4920344" cy="60757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name(s)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F05423-983C-0F42-AD62-09CC5937E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300680"/>
            <a:ext cx="3152330" cy="607572"/>
          </a:xfrm>
          <a:prstGeom prst="rect">
            <a:avLst/>
          </a:prstGeom>
        </p:spPr>
      </p:pic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1B81A75D-6185-754B-94A9-530861CEF5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05008" y="1611477"/>
            <a:ext cx="2902358" cy="2952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400" b="1" cap="all" spc="400" baseline="0">
                <a:solidFill>
                  <a:srgbClr val="D500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 b="1" spc="300">
                <a:solidFill>
                  <a:srgbClr val="D500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9" name="Picture 8" descr="color UIC logo">
            <a:extLst>
              <a:ext uri="{FF2B5EF4-FFF2-40B4-BE49-F238E27FC236}">
                <a16:creationId xmlns:a16="http://schemas.microsoft.com/office/drawing/2014/main" id="{CFA93E4F-6F26-3F4A-B98C-D14E3F97D5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0" y="5300680"/>
            <a:ext cx="3152330" cy="60757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766D111-EABD-934E-9606-C1FAEE903FAC}"/>
              </a:ext>
            </a:extLst>
          </p:cNvPr>
          <p:cNvSpPr txBox="1"/>
          <p:nvPr userDrawn="1"/>
        </p:nvSpPr>
        <p:spPr>
          <a:xfrm>
            <a:off x="2514600" y="-444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0" i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11125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709CDF7-6D7C-E843-B704-0D26734AE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5897" r="80192"/>
          <a:stretch/>
        </p:blipFill>
        <p:spPr>
          <a:xfrm>
            <a:off x="9097108" y="3791960"/>
            <a:ext cx="2414954" cy="2338753"/>
          </a:xfrm>
          <a:prstGeom prst="rect">
            <a:avLst/>
          </a:prstGeom>
        </p:spPr>
      </p:pic>
      <p:sp>
        <p:nvSpPr>
          <p:cNvPr id="9" name="Picture Placeholder 8" descr=" you must type your ADA compliant description here.">
            <a:extLst>
              <a:ext uri="{FF2B5EF4-FFF2-40B4-BE49-F238E27FC236}">
                <a16:creationId xmlns:a16="http://schemas.microsoft.com/office/drawing/2014/main" id="{821B9663-D2FB-0A47-B820-68385720A8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62702" y="1437125"/>
            <a:ext cx="4679887" cy="4218683"/>
          </a:xfrm>
          <a:prstGeom prst="rect">
            <a:avLst/>
          </a:prstGeom>
          <a:pattFill prst="pct20">
            <a:fgClr>
              <a:srgbClr val="D5003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2CF2F6AE-C3BD-8C44-BCE8-28FA6E402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12" name="Tex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DA79375B-0A10-644E-AB71-8BC27B044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5524500" cy="449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339FA9-D484-2141-9711-92A12FFDC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51494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D96AAD-EBAE-3C45-9A74-FE321ADD8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6" t="88158" r="80191" b="1"/>
          <a:stretch/>
        </p:blipFill>
        <p:spPr>
          <a:xfrm rot="5400000">
            <a:off x="11507447" y="2192742"/>
            <a:ext cx="613620" cy="8120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1B2469-2EB4-F84E-A129-5FBD41497F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6" t="88158" r="80191" b="1"/>
          <a:stretch/>
        </p:blipFill>
        <p:spPr>
          <a:xfrm rot="5400000">
            <a:off x="117451" y="2192743"/>
            <a:ext cx="613620" cy="81204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3063953-EAE8-4743-B6C7-C20C322B3A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579" y="430105"/>
            <a:ext cx="11035861" cy="766989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CA3B2DB-E136-9F42-8824-29B39C9C73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70106" y="4108974"/>
            <a:ext cx="2608263" cy="438150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en-US" b="1" dirty="0">
                <a:solidFill>
                  <a:srgbClr val="001E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Caption goes here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17F8106A-D2FC-2D47-99D6-D88B0EE4E5A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1932" y="4108974"/>
            <a:ext cx="2608263" cy="4381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b="1" dirty="0">
                <a:solidFill>
                  <a:srgbClr val="001E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Caption goes here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AB39890F-DEC5-6E46-8FE0-5701F842F9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5986" y="4108974"/>
            <a:ext cx="2608263" cy="438150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en-US" b="1" dirty="0">
                <a:solidFill>
                  <a:srgbClr val="001E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Caption goes here</a:t>
            </a:r>
          </a:p>
        </p:txBody>
      </p:sp>
      <p:sp>
        <p:nvSpPr>
          <p:cNvPr id="20" name="Picture Placeholder 4" descr=" you must type your ADA compliant description here.">
            <a:extLst>
              <a:ext uri="{FF2B5EF4-FFF2-40B4-BE49-F238E27FC236}">
                <a16:creationId xmlns:a16="http://schemas.microsoft.com/office/drawing/2014/main" id="{0DA7729A-D4ED-284D-9571-BE3BCD72FD3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94112" y="1294401"/>
            <a:ext cx="2629795" cy="2608727"/>
          </a:xfrm>
          <a:custGeom>
            <a:avLst/>
            <a:gdLst>
              <a:gd name="connsiteX0" fmla="*/ 2686415 w 5372830"/>
              <a:gd name="connsiteY0" fmla="*/ 0 h 5372830"/>
              <a:gd name="connsiteX1" fmla="*/ 5372830 w 5372830"/>
              <a:gd name="connsiteY1" fmla="*/ 2686415 h 5372830"/>
              <a:gd name="connsiteX2" fmla="*/ 2686415 w 5372830"/>
              <a:gd name="connsiteY2" fmla="*/ 5372830 h 5372830"/>
              <a:gd name="connsiteX3" fmla="*/ 0 w 5372830"/>
              <a:gd name="connsiteY3" fmla="*/ 2686415 h 5372830"/>
              <a:gd name="connsiteX4" fmla="*/ 2686415 w 5372830"/>
              <a:gd name="connsiteY4" fmla="*/ 0 h 537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2830" h="5372830">
                <a:moveTo>
                  <a:pt x="2686415" y="0"/>
                </a:moveTo>
                <a:cubicBezTo>
                  <a:pt x="4170081" y="0"/>
                  <a:pt x="5372830" y="1202749"/>
                  <a:pt x="5372830" y="2686415"/>
                </a:cubicBezTo>
                <a:cubicBezTo>
                  <a:pt x="5372830" y="4170081"/>
                  <a:pt x="4170081" y="5372830"/>
                  <a:pt x="2686415" y="5372830"/>
                </a:cubicBezTo>
                <a:cubicBezTo>
                  <a:pt x="1202749" y="5372830"/>
                  <a:pt x="0" y="4170081"/>
                  <a:pt x="0" y="2686415"/>
                </a:cubicBezTo>
                <a:cubicBezTo>
                  <a:pt x="0" y="1202749"/>
                  <a:pt x="1202749" y="0"/>
                  <a:pt x="2686415" y="0"/>
                </a:cubicBezTo>
                <a:close/>
              </a:path>
            </a:pathLst>
          </a:custGeom>
          <a:pattFill prst="pct20">
            <a:fgClr>
              <a:srgbClr val="D50032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id-ID" dirty="0" err="1"/>
              <a:t>Click</a:t>
            </a:r>
            <a:r>
              <a:rPr lang="id-ID" dirty="0"/>
              <a:t> </a:t>
            </a:r>
            <a:r>
              <a:rPr lang="id-ID" dirty="0" err="1"/>
              <a:t>to</a:t>
            </a:r>
            <a:r>
              <a:rPr lang="id-ID" dirty="0"/>
              <a:t> </a:t>
            </a:r>
            <a:r>
              <a:rPr lang="id-ID" dirty="0" err="1"/>
              <a:t>add</a:t>
            </a:r>
            <a:r>
              <a:rPr lang="id-ID" dirty="0"/>
              <a:t> </a:t>
            </a:r>
            <a:r>
              <a:rPr lang="id-ID" dirty="0" err="1"/>
              <a:t>photo</a:t>
            </a:r>
            <a:endParaRPr lang="id-ID" dirty="0"/>
          </a:p>
        </p:txBody>
      </p:sp>
      <p:sp>
        <p:nvSpPr>
          <p:cNvPr id="21" name="Picture Placeholder 4" descr="you must type your ADA compliant description here.">
            <a:extLst>
              <a:ext uri="{FF2B5EF4-FFF2-40B4-BE49-F238E27FC236}">
                <a16:creationId xmlns:a16="http://schemas.microsoft.com/office/drawing/2014/main" id="{AC3DB5E5-FC54-CA41-88A0-0AA6CAECA36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468093" y="1294401"/>
            <a:ext cx="2629795" cy="2608727"/>
          </a:xfrm>
          <a:custGeom>
            <a:avLst/>
            <a:gdLst>
              <a:gd name="connsiteX0" fmla="*/ 2686415 w 5372830"/>
              <a:gd name="connsiteY0" fmla="*/ 0 h 5372830"/>
              <a:gd name="connsiteX1" fmla="*/ 5372830 w 5372830"/>
              <a:gd name="connsiteY1" fmla="*/ 2686415 h 5372830"/>
              <a:gd name="connsiteX2" fmla="*/ 2686415 w 5372830"/>
              <a:gd name="connsiteY2" fmla="*/ 5372830 h 5372830"/>
              <a:gd name="connsiteX3" fmla="*/ 0 w 5372830"/>
              <a:gd name="connsiteY3" fmla="*/ 2686415 h 5372830"/>
              <a:gd name="connsiteX4" fmla="*/ 2686415 w 5372830"/>
              <a:gd name="connsiteY4" fmla="*/ 0 h 537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2830" h="5372830">
                <a:moveTo>
                  <a:pt x="2686415" y="0"/>
                </a:moveTo>
                <a:cubicBezTo>
                  <a:pt x="4170081" y="0"/>
                  <a:pt x="5372830" y="1202749"/>
                  <a:pt x="5372830" y="2686415"/>
                </a:cubicBezTo>
                <a:cubicBezTo>
                  <a:pt x="5372830" y="4170081"/>
                  <a:pt x="4170081" y="5372830"/>
                  <a:pt x="2686415" y="5372830"/>
                </a:cubicBezTo>
                <a:cubicBezTo>
                  <a:pt x="1202749" y="5372830"/>
                  <a:pt x="0" y="4170081"/>
                  <a:pt x="0" y="2686415"/>
                </a:cubicBezTo>
                <a:cubicBezTo>
                  <a:pt x="0" y="1202749"/>
                  <a:pt x="1202749" y="0"/>
                  <a:pt x="2686415" y="0"/>
                </a:cubicBezTo>
                <a:close/>
              </a:path>
            </a:pathLst>
          </a:custGeom>
          <a:pattFill prst="pct20">
            <a:fgClr>
              <a:srgbClr val="D50032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id-ID" dirty="0" err="1"/>
              <a:t>Click</a:t>
            </a:r>
            <a:r>
              <a:rPr lang="id-ID" dirty="0"/>
              <a:t> </a:t>
            </a:r>
            <a:r>
              <a:rPr lang="id-ID" dirty="0" err="1"/>
              <a:t>to</a:t>
            </a:r>
            <a:r>
              <a:rPr lang="id-ID" dirty="0"/>
              <a:t> </a:t>
            </a:r>
            <a:r>
              <a:rPr lang="id-ID" dirty="0" err="1"/>
              <a:t>add</a:t>
            </a:r>
            <a:r>
              <a:rPr lang="id-ID" dirty="0"/>
              <a:t> </a:t>
            </a:r>
            <a:r>
              <a:rPr lang="id-ID" dirty="0" err="1"/>
              <a:t>photo</a:t>
            </a:r>
            <a:endParaRPr lang="id-ID" dirty="0"/>
          </a:p>
        </p:txBody>
      </p:sp>
      <p:sp>
        <p:nvSpPr>
          <p:cNvPr id="22" name="Picture Placeholder 4" descr=" you must type your ADA compliant description here.">
            <a:extLst>
              <a:ext uri="{FF2B5EF4-FFF2-40B4-BE49-F238E27FC236}">
                <a16:creationId xmlns:a16="http://schemas.microsoft.com/office/drawing/2014/main" id="{8731F2BB-6641-754F-8594-AC40F886ED3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60678" y="1294401"/>
            <a:ext cx="2629795" cy="2608727"/>
          </a:xfrm>
          <a:custGeom>
            <a:avLst/>
            <a:gdLst>
              <a:gd name="connsiteX0" fmla="*/ 2686415 w 5372830"/>
              <a:gd name="connsiteY0" fmla="*/ 0 h 5372830"/>
              <a:gd name="connsiteX1" fmla="*/ 5372830 w 5372830"/>
              <a:gd name="connsiteY1" fmla="*/ 2686415 h 5372830"/>
              <a:gd name="connsiteX2" fmla="*/ 2686415 w 5372830"/>
              <a:gd name="connsiteY2" fmla="*/ 5372830 h 5372830"/>
              <a:gd name="connsiteX3" fmla="*/ 0 w 5372830"/>
              <a:gd name="connsiteY3" fmla="*/ 2686415 h 5372830"/>
              <a:gd name="connsiteX4" fmla="*/ 2686415 w 5372830"/>
              <a:gd name="connsiteY4" fmla="*/ 0 h 537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2830" h="5372830">
                <a:moveTo>
                  <a:pt x="2686415" y="0"/>
                </a:moveTo>
                <a:cubicBezTo>
                  <a:pt x="4170081" y="0"/>
                  <a:pt x="5372830" y="1202749"/>
                  <a:pt x="5372830" y="2686415"/>
                </a:cubicBezTo>
                <a:cubicBezTo>
                  <a:pt x="5372830" y="4170081"/>
                  <a:pt x="4170081" y="5372830"/>
                  <a:pt x="2686415" y="5372830"/>
                </a:cubicBezTo>
                <a:cubicBezTo>
                  <a:pt x="1202749" y="5372830"/>
                  <a:pt x="0" y="4170081"/>
                  <a:pt x="0" y="2686415"/>
                </a:cubicBezTo>
                <a:cubicBezTo>
                  <a:pt x="0" y="1202749"/>
                  <a:pt x="1202749" y="0"/>
                  <a:pt x="2686415" y="0"/>
                </a:cubicBezTo>
                <a:close/>
              </a:path>
            </a:pathLst>
          </a:custGeom>
          <a:pattFill prst="pct20">
            <a:fgClr>
              <a:srgbClr val="D50032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id-ID" dirty="0" err="1"/>
              <a:t>Click</a:t>
            </a:r>
            <a:r>
              <a:rPr lang="id-ID" dirty="0"/>
              <a:t> </a:t>
            </a:r>
            <a:r>
              <a:rPr lang="id-ID" dirty="0" err="1"/>
              <a:t>to</a:t>
            </a:r>
            <a:r>
              <a:rPr lang="id-ID" dirty="0"/>
              <a:t> </a:t>
            </a:r>
            <a:r>
              <a:rPr lang="id-ID" dirty="0" err="1"/>
              <a:t>add</a:t>
            </a:r>
            <a:r>
              <a:rPr lang="id-ID" dirty="0"/>
              <a:t> </a:t>
            </a:r>
            <a:r>
              <a:rPr lang="id-ID" dirty="0" err="1"/>
              <a:t>photo</a:t>
            </a:r>
            <a:endParaRPr lang="id-ID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49B61A-EC0D-074E-9EC9-5BF7523BC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776" t="88158" r="80191" b="1"/>
          <a:stretch/>
        </p:blipFill>
        <p:spPr>
          <a:xfrm rot="5400000">
            <a:off x="11507447" y="2192742"/>
            <a:ext cx="613620" cy="812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460373-17B6-0F45-9FB4-204627AF6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776" t="88158" r="80191" b="1"/>
          <a:stretch/>
        </p:blipFill>
        <p:spPr>
          <a:xfrm rot="5400000">
            <a:off x="117451" y="2192743"/>
            <a:ext cx="613620" cy="812045"/>
          </a:xfrm>
          <a:prstGeom prst="rect">
            <a:avLst/>
          </a:prstGeom>
        </p:spPr>
      </p:pic>
      <p:sp>
        <p:nvSpPr>
          <p:cNvPr id="24" name="Conten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75FFE1F8-E876-AF49-AF89-78C4F144D4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15644" y="4752970"/>
            <a:ext cx="2626658" cy="17145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lnSpc>
                <a:spcPct val="100000"/>
              </a:lnSpc>
              <a:defRPr lang="en-US" sz="1600" b="0" i="0" smtClean="0">
                <a:effectLst/>
                <a:latin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001E62"/>
              </a:buClr>
              <a:defRPr/>
            </a:lvl2pPr>
            <a:lvl3pPr marL="1030288" indent="-115888">
              <a:lnSpc>
                <a:spcPct val="100000"/>
              </a:lnSpc>
              <a:buClr>
                <a:srgbClr val="001E62"/>
              </a:buClr>
              <a:tabLst/>
              <a:defRPr/>
            </a:lvl3pPr>
            <a:lvl4pPr marL="1485900" indent="-114300">
              <a:lnSpc>
                <a:spcPct val="100000"/>
              </a:lnSpc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4pPr>
            <a:lvl5pPr marL="1952625" indent="-123825">
              <a:lnSpc>
                <a:spcPct val="100000"/>
              </a:lnSpc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sed do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eiusmod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tempor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incididunt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labore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et</a:t>
            </a:r>
            <a:endParaRPr lang="en-US" dirty="0"/>
          </a:p>
        </p:txBody>
      </p:sp>
      <p:sp>
        <p:nvSpPr>
          <p:cNvPr id="25" name="Conten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5DF30A05-AE50-F741-836C-FF7CA9FE4CD9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4760544" y="4752970"/>
            <a:ext cx="2626658" cy="17145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lnSpc>
                <a:spcPct val="100000"/>
              </a:lnSpc>
              <a:defRPr lang="en-US" sz="1600" b="0" i="0" smtClean="0">
                <a:effectLst/>
                <a:latin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001E62"/>
              </a:buClr>
              <a:defRPr/>
            </a:lvl2pPr>
            <a:lvl3pPr marL="1030288" indent="-115888">
              <a:lnSpc>
                <a:spcPct val="100000"/>
              </a:lnSpc>
              <a:buClr>
                <a:srgbClr val="001E62"/>
              </a:buClr>
              <a:tabLst/>
              <a:defRPr/>
            </a:lvl3pPr>
            <a:lvl4pPr marL="1485900" indent="-114300">
              <a:lnSpc>
                <a:spcPct val="100000"/>
              </a:lnSpc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4pPr>
            <a:lvl5pPr marL="1952625" indent="-123825">
              <a:lnSpc>
                <a:spcPct val="100000"/>
              </a:lnSpc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sed do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eiusmod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tempor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incididunt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labore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et</a:t>
            </a:r>
            <a:endParaRPr lang="en-US" dirty="0"/>
          </a:p>
        </p:txBody>
      </p:sp>
      <p:sp>
        <p:nvSpPr>
          <p:cNvPr id="26" name="Conten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8C8A6EEC-8002-B04B-AFBA-7676415749B9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8456244" y="4752970"/>
            <a:ext cx="2626658" cy="17145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lnSpc>
                <a:spcPct val="100000"/>
              </a:lnSpc>
              <a:defRPr lang="en-US" sz="1600" b="0" i="0" smtClean="0">
                <a:effectLst/>
                <a:latin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001E62"/>
              </a:buClr>
              <a:defRPr/>
            </a:lvl2pPr>
            <a:lvl3pPr marL="1030288" indent="-115888">
              <a:lnSpc>
                <a:spcPct val="100000"/>
              </a:lnSpc>
              <a:buClr>
                <a:srgbClr val="001E62"/>
              </a:buClr>
              <a:tabLst/>
              <a:defRPr/>
            </a:lvl3pPr>
            <a:lvl4pPr marL="1485900" indent="-114300">
              <a:lnSpc>
                <a:spcPct val="100000"/>
              </a:lnSpc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4pPr>
            <a:lvl5pPr marL="1952625" indent="-123825">
              <a:lnSpc>
                <a:spcPct val="100000"/>
              </a:lnSpc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sed do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eiusmod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tempor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incididunt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labore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et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E77721-8DDD-CD44-88F4-DABDABC2E014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53185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you must type your ADA compliant description here.">
            <a:extLst>
              <a:ext uri="{FF2B5EF4-FFF2-40B4-BE49-F238E27FC236}">
                <a16:creationId xmlns:a16="http://schemas.microsoft.com/office/drawing/2014/main" id="{D59D45DC-DD11-2B43-BCCA-0080D714F98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1437126"/>
            <a:ext cx="5524500" cy="4050861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 dirty="0"/>
              <a:t>Click to add picture</a:t>
            </a:r>
          </a:p>
        </p:txBody>
      </p:sp>
      <p:sp>
        <p:nvSpPr>
          <p:cNvPr id="13" name="Tex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C9E570CE-B5C1-B148-9C81-45F137959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5054600" cy="449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81760B-E6B6-E948-9991-95ED7BC8E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851C9981-623A-2D46-88F7-7E89F2C9A50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71499" y="6419410"/>
            <a:ext cx="4114800" cy="365125"/>
          </a:xfrm>
        </p:spPr>
        <p:txBody>
          <a:bodyPr/>
          <a:lstStyle/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68555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 descr="you must type your ADA compliant description here.">
            <a:extLst>
              <a:ext uri="{FF2B5EF4-FFF2-40B4-BE49-F238E27FC236}">
                <a16:creationId xmlns:a16="http://schemas.microsoft.com/office/drawing/2014/main" id="{A54390B8-F5A6-DC4C-95B7-DC0760C0D9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27950" y="427475"/>
            <a:ext cx="3892550" cy="2566047"/>
          </a:xfrm>
          <a:prstGeom prst="rect">
            <a:avLst/>
          </a:prstGeom>
          <a:pattFill prst="pct20">
            <a:fgClr>
              <a:srgbClr val="D5003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1" descr="if picture or chart ADA compliant description here.">
            <a:extLst>
              <a:ext uri="{FF2B5EF4-FFF2-40B4-BE49-F238E27FC236}">
                <a16:creationId xmlns:a16="http://schemas.microsoft.com/office/drawing/2014/main" id="{B8FF2F8D-D4EF-6049-A031-899F44F0E3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27950" y="3293224"/>
            <a:ext cx="3892550" cy="2566047"/>
          </a:xfrm>
          <a:prstGeom prst="rect">
            <a:avLst/>
          </a:prstGeom>
          <a:pattFill prst="pct20">
            <a:fgClr>
              <a:srgbClr val="D5003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2A977-0915-D942-8D9B-557EB78D81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499" y="427475"/>
            <a:ext cx="6642100" cy="81100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16" name="Tex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0EF65F6D-A292-1047-808C-B11F4A287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6642100" cy="449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CE80CA-7BF4-554F-846B-768483360BC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50613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 descr="you must type your ADA compliant description here.">
            <a:extLst>
              <a:ext uri="{FF2B5EF4-FFF2-40B4-BE49-F238E27FC236}">
                <a16:creationId xmlns:a16="http://schemas.microsoft.com/office/drawing/2014/main" id="{45AF2651-3E17-AA4E-9587-82202DB57A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1500" y="1196599"/>
            <a:ext cx="11049000" cy="3157474"/>
          </a:xfrm>
          <a:prstGeom prst="rect">
            <a:avLst/>
          </a:prstGeom>
          <a:pattFill prst="pct20">
            <a:fgClr>
              <a:srgbClr val="D5003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70F768-77C3-C24C-A38F-BE1E1E8A4E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0" y="429610"/>
            <a:ext cx="5980129" cy="766989"/>
          </a:xfrm>
          <a:prstGeom prst="rect">
            <a:avLst/>
          </a:prstGeom>
        </p:spPr>
        <p:txBody>
          <a:bodyPr lIns="0" tIns="0" rIns="0" bIns="0" anchor="t"/>
          <a:lstStyle/>
          <a:p>
            <a:r>
              <a:rPr lang="en-US" dirty="0"/>
              <a:t>Slide Title</a:t>
            </a:r>
          </a:p>
        </p:txBody>
      </p:sp>
      <p:sp>
        <p:nvSpPr>
          <p:cNvPr id="12" name="Conten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43387113-3CA6-3242-ACA0-2304DF785AF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500" y="4654550"/>
            <a:ext cx="6196944" cy="160655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b="0" i="0" smtClean="0">
                <a:effectLst/>
                <a:latin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001E62"/>
              </a:buClr>
              <a:defRPr/>
            </a:lvl2pPr>
            <a:lvl3pPr marL="1030288" indent="-115888">
              <a:lnSpc>
                <a:spcPct val="100000"/>
              </a:lnSpc>
              <a:buClr>
                <a:srgbClr val="001E62"/>
              </a:buClr>
              <a:tabLst/>
              <a:defRPr/>
            </a:lvl3pPr>
            <a:lvl4pPr marL="1485900" indent="-114300">
              <a:lnSpc>
                <a:spcPct val="100000"/>
              </a:lnSpc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4pPr>
            <a:lvl5pPr marL="1952625" indent="-123825">
              <a:lnSpc>
                <a:spcPct val="100000"/>
              </a:lnSpc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sed do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eiusmod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tempor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incididunt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labore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et dolore magna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Ut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ad minim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veniam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nostrud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exercitation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laboris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nisi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aliquip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ex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commodo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consequat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7F7ABE-10AB-4E4D-AC47-355D922C8F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18616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585415-ECAB-7749-9438-98667466F0EE}"/>
              </a:ext>
            </a:extLst>
          </p:cNvPr>
          <p:cNvSpPr/>
          <p:nvPr/>
        </p:nvSpPr>
        <p:spPr>
          <a:xfrm>
            <a:off x="-1" y="0"/>
            <a:ext cx="4249271" cy="6858000"/>
          </a:xfrm>
          <a:prstGeom prst="rect">
            <a:avLst/>
          </a:prstGeom>
          <a:solidFill>
            <a:srgbClr val="001E6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rgbClr val="001E62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5B460D-E86D-3A4C-92BA-4EDF763DF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4249271" cy="6858000"/>
          </a:xfrm>
          <a:prstGeom prst="rect">
            <a:avLst/>
          </a:prstGeom>
          <a:solidFill>
            <a:srgbClr val="001E6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3367FE-A03A-0D4B-8464-6EA90E8DA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62" t="77592" r="78736"/>
          <a:stretch/>
        </p:blipFill>
        <p:spPr>
          <a:xfrm rot="10800000">
            <a:off x="571500" y="-737549"/>
            <a:ext cx="500083" cy="1536790"/>
          </a:xfrm>
          <a:prstGeom prst="rect">
            <a:avLst/>
          </a:prstGeom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A239BCF8-7759-3A41-A514-3A4A72C6F9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9420" y="3622452"/>
            <a:ext cx="3239719" cy="270686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b="0" i="0" baseline="0">
                <a:solidFill>
                  <a:schemeClr val="bg1"/>
                </a:solidFill>
              </a:defRPr>
            </a:lvl1pPr>
          </a:lstStyle>
          <a:p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lorem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ipsum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dolor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sit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amet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con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tetur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al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adipiscinge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sahanis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nib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u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h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eget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justo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ne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sed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gravida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est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asa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lorem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ipsum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dolor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sit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amet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E3A340C-ED98-6C4F-A999-F28C9BE643E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1499" y="1222362"/>
            <a:ext cx="3257639" cy="46196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="1" i="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sz="2000" b="1" spc="300" dirty="0">
                <a:ln w="19050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SECTION HERE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607F020-7CB7-FA45-8230-53C05BB43EA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1500" y="1866900"/>
            <a:ext cx="3225800" cy="15621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 Goes Here and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9D2A7B-D949-D84A-B563-9285D56DA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62" t="77592" r="78736"/>
          <a:stretch/>
        </p:blipFill>
        <p:spPr>
          <a:xfrm rot="10800000">
            <a:off x="571500" y="-737549"/>
            <a:ext cx="500083" cy="1536790"/>
          </a:xfrm>
          <a:prstGeom prst="rect">
            <a:avLst/>
          </a:prstGeom>
        </p:spPr>
      </p:pic>
      <p:sp>
        <p:nvSpPr>
          <p:cNvPr id="17" name="Conten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A4D5C75C-330E-FF43-B40F-90030894A76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805665" y="1222362"/>
            <a:ext cx="6796915" cy="4840508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1" cap="all" spc="300" baseline="0">
                <a:solidFill>
                  <a:schemeClr val="accent1"/>
                </a:solidFill>
              </a:defRPr>
            </a:lvl1pPr>
            <a:lvl2pPr marL="12700" indent="0">
              <a:buClr>
                <a:srgbClr val="001E62"/>
              </a:buClr>
              <a:buFontTx/>
              <a:buNone/>
              <a:tabLst/>
              <a:defRPr/>
            </a:lvl2pPr>
            <a:lvl3pPr marL="641350" indent="-171450">
              <a:buClr>
                <a:srgbClr val="001E62"/>
              </a:buClr>
              <a:buFont typeface="Arial" panose="020B0604020202020204" pitchFamily="34" charset="0"/>
              <a:buChar char="•"/>
              <a:tabLst/>
              <a:defRPr/>
            </a:lvl3pPr>
            <a:lvl4pPr marL="1485900" indent="-114300"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4pPr>
            <a:lvl5pPr marL="1952625" indent="-123825"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DFFB21-BBD8-584B-AD40-5FF15F1975E2}"/>
              </a:ext>
            </a:extLst>
          </p:cNvPr>
          <p:cNvSpPr txBox="1"/>
          <p:nvPr userDrawn="1"/>
        </p:nvSpPr>
        <p:spPr>
          <a:xfrm>
            <a:off x="125425" y="6439768"/>
            <a:ext cx="601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65C24F-D5A7-7547-9DA1-2768CBD8B2AD}" type="slidenum">
              <a:rPr lang="en-US" sz="14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9A3847-D44C-1045-9746-270828EEC7A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4805665" y="6419410"/>
            <a:ext cx="4114800" cy="365125"/>
          </a:xfrm>
        </p:spPr>
        <p:txBody>
          <a:bodyPr/>
          <a:lstStyle/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7542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3A040F-DDFD-4E49-B911-5258CAF2D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1111" b="7037"/>
          <a:stretch/>
        </p:blipFill>
        <p:spPr>
          <a:xfrm>
            <a:off x="0" y="2331188"/>
            <a:ext cx="12192000" cy="2184400"/>
          </a:xfrm>
          <a:prstGeom prst="rect">
            <a:avLst/>
          </a:prstGeom>
        </p:spPr>
      </p:pic>
      <p:sp>
        <p:nvSpPr>
          <p:cNvPr id="5" name="Rectangle 4" descr="you must type your ADA compliant description here.">
            <a:extLst>
              <a:ext uri="{FF2B5EF4-FFF2-40B4-BE49-F238E27FC236}">
                <a16:creationId xmlns:a16="http://schemas.microsoft.com/office/drawing/2014/main" id="{048638E0-CDBC-DC4F-8BB3-C27A3270B4E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-1" y="2340565"/>
            <a:ext cx="12192000" cy="2184400"/>
          </a:xfrm>
          <a:prstGeom prst="rect">
            <a:avLst/>
          </a:prstGeom>
          <a:solidFill>
            <a:srgbClr val="001E6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0" i="0" dirty="0">
              <a:latin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58EDC3A-B0ED-8A4D-8488-7A4C581CFD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8068" y="3156054"/>
            <a:ext cx="11035861" cy="76698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781056-D049-3547-BEAF-CEE287C4E4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18628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6736B9-CC46-8040-9B10-88C725D12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85786" r="3" b="1251"/>
          <a:stretch/>
        </p:blipFill>
        <p:spPr>
          <a:xfrm>
            <a:off x="0" y="6007100"/>
            <a:ext cx="12192000" cy="889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BE2AD0-F3DD-C74E-AD44-71463A9CACDB}"/>
              </a:ext>
            </a:extLst>
          </p:cNvPr>
          <p:cNvSpPr/>
          <p:nvPr userDrawn="1"/>
        </p:nvSpPr>
        <p:spPr>
          <a:xfrm>
            <a:off x="196645" y="6409044"/>
            <a:ext cx="304800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58EDC3A-B0ED-8A4D-8488-7A4C581CFD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8069" y="2793176"/>
            <a:ext cx="11035861" cy="76698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AA68CF-ED20-AF4E-B696-23793AE24597}"/>
              </a:ext>
            </a:extLst>
          </p:cNvPr>
          <p:cNvSpPr txBox="1"/>
          <p:nvPr userDrawn="1"/>
        </p:nvSpPr>
        <p:spPr>
          <a:xfrm>
            <a:off x="157317" y="6369355"/>
            <a:ext cx="601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65C24F-D5A7-7547-9DA1-2768CBD8B2AD}" type="slidenum">
              <a:rPr lang="en-US" sz="1400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4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06303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466824-B371-3F4A-BBC7-17B5B0E28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751" y="2295148"/>
            <a:ext cx="2326497" cy="2267704"/>
          </a:xfrm>
          <a:prstGeom prst="rect">
            <a:avLst/>
          </a:prstGeom>
        </p:spPr>
      </p:pic>
      <p:pic>
        <p:nvPicPr>
          <p:cNvPr id="3" name="Picture 2" descr="Large white UIC circle mark">
            <a:extLst>
              <a:ext uri="{FF2B5EF4-FFF2-40B4-BE49-F238E27FC236}">
                <a16:creationId xmlns:a16="http://schemas.microsoft.com/office/drawing/2014/main" id="{19AE039C-5A95-5E48-B5F3-0DE41F24E2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32751" y="2295148"/>
            <a:ext cx="2326497" cy="226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87863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240161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DF84B8C-FA91-C54A-BD6B-A1BC753E5B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67D8984-ADB0-3045-B90A-B42AE6A3D17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E6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0" i="0" dirty="0"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D5E7C4-AA3A-714B-AB65-881F761FB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1C8BA7-EEFD-584D-BDC5-F7B7AAD50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E6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0" i="0" dirty="0">
              <a:latin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1D9BB0-FDB4-1643-A5BC-76B17B0E9E7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15271" y="2289120"/>
            <a:ext cx="6402301" cy="1655763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defRPr sz="5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Your presentation title goes here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145D1793-C324-2F44-822B-E01A274F16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65242" y="1611477"/>
            <a:ext cx="2902358" cy="2952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1800" b="1" cap="all" spc="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 b="1" spc="300">
                <a:solidFill>
                  <a:srgbClr val="D500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2BC1185-857F-BF4F-A097-153EFBDA80F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35828" y="4195872"/>
            <a:ext cx="4920344" cy="607572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name(s)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D443CC-0BC6-3D4A-A896-85EAC5F85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850" y="5246523"/>
            <a:ext cx="876300" cy="876300"/>
          </a:xfrm>
          <a:prstGeom prst="rect">
            <a:avLst/>
          </a:prstGeom>
        </p:spPr>
      </p:pic>
      <p:pic>
        <p:nvPicPr>
          <p:cNvPr id="12" name="Picture 11" descr="Red UIC circle mark">
            <a:extLst>
              <a:ext uri="{FF2B5EF4-FFF2-40B4-BE49-F238E27FC236}">
                <a16:creationId xmlns:a16="http://schemas.microsoft.com/office/drawing/2014/main" id="{F19FAC25-A7F3-C24E-B4E9-8EC49C30E52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57850" y="5246523"/>
            <a:ext cx="876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0057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3">
    <p:bg>
      <p:bgPr>
        <a:solidFill>
          <a:srgbClr val="D5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35D4C-E2BA-FC41-B781-35F9710CC0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32705" y="2205037"/>
            <a:ext cx="5876785" cy="1655763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5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Your presentation title goes here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14086E-82B4-ED47-AD55-AB40607C048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32705" y="4099548"/>
            <a:ext cx="5876784" cy="60757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name(s) here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20A15A9D-096D-4642-BCED-084CA3DB77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32705" y="4945868"/>
            <a:ext cx="2902358" cy="2952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400" b="1" cap="all" spc="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 b="1" spc="300">
                <a:solidFill>
                  <a:srgbClr val="D500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3A904-EC83-5743-9E0B-7E8D3EF472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34" t="1686" r="76195" b="71329"/>
          <a:stretch/>
        </p:blipFill>
        <p:spPr>
          <a:xfrm>
            <a:off x="1650124" y="115614"/>
            <a:ext cx="1252234" cy="1850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278586-14BC-D246-91E3-D3363FB09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469" y="5865392"/>
            <a:ext cx="3091621" cy="5958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28457E-57CF-E648-BAF2-42E9BED8C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3534" t="1686" r="76195" b="71329"/>
          <a:stretch/>
        </p:blipFill>
        <p:spPr>
          <a:xfrm>
            <a:off x="1650124" y="115614"/>
            <a:ext cx="1252234" cy="1850675"/>
          </a:xfrm>
          <a:prstGeom prst="rect">
            <a:avLst/>
          </a:prstGeom>
        </p:spPr>
      </p:pic>
      <p:pic>
        <p:nvPicPr>
          <p:cNvPr id="9" name="Picture 8" descr="UIC logo">
            <a:extLst>
              <a:ext uri="{FF2B5EF4-FFF2-40B4-BE49-F238E27FC236}">
                <a16:creationId xmlns:a16="http://schemas.microsoft.com/office/drawing/2014/main" id="{46EDB8EA-EADE-B64F-8B29-2877668CCB4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77469" y="5865392"/>
            <a:ext cx="3091621" cy="59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05715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AE95BB1C-7367-174E-86AC-B5EAD9C7E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12" name="Tex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13923FF0-91A2-FC4E-B343-37CB42E67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11049000" cy="449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F16DF5-01AC-754C-98B2-5EA64B833B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94832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3" orient="horz" pos="264">
          <p15:clr>
            <a:srgbClr val="FBAE40"/>
          </p15:clr>
        </p15:guide>
        <p15:guide id="4" pos="3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18F257AB-AF45-934E-BFF1-AE4DC3D9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15" name="Tex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4F372C3B-4935-CC40-AD8B-F5A0EA68A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5257800" cy="449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9959763C-470E-8D47-8354-F06F0B2376C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88100" y="1437126"/>
            <a:ext cx="5257800" cy="449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E7EF66-5690-E042-9372-0EEDCB01E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07793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2F6C8-2EBB-C945-9D96-59D1AC7D5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CBEFCDC9-0012-9940-B483-68070FCFA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11049000" cy="449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A52CA9-3359-964B-B846-8B297BC676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3979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FD562A-841F-164A-BD9C-341DA56A8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3D1445-9D6D-964A-AC7A-DE437353B5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93588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670E8F9-5D9E-104F-82AD-62803F277A1F}"/>
              </a:ext>
            </a:extLst>
          </p:cNvPr>
          <p:cNvCxnSpPr/>
          <p:nvPr/>
        </p:nvCxnSpPr>
        <p:spPr>
          <a:xfrm>
            <a:off x="6096000" y="1030014"/>
            <a:ext cx="0" cy="4750676"/>
          </a:xfrm>
          <a:prstGeom prst="line">
            <a:avLst/>
          </a:prstGeom>
          <a:ln>
            <a:solidFill>
              <a:srgbClr val="D5003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4152CFAA-0912-6041-857E-9E2DB17FF3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26811" y="1439648"/>
            <a:ext cx="4350773" cy="12287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solidFill>
                  <a:srgbClr val="001E62"/>
                </a:solidFill>
              </a:defRPr>
            </a:lvl1pPr>
          </a:lstStyle>
          <a:p>
            <a:pPr lvl="0"/>
            <a:r>
              <a:rPr lang="en-US" dirty="0"/>
              <a:t>Headline goes here and here</a:t>
            </a:r>
          </a:p>
        </p:txBody>
      </p:sp>
      <p:sp>
        <p:nvSpPr>
          <p:cNvPr id="8" name="Content Placeholder 11" descr="if picture or chart you must type your ADA compliant description here.">
            <a:extLst>
              <a:ext uri="{FF2B5EF4-FFF2-40B4-BE49-F238E27FC236}">
                <a16:creationId xmlns:a16="http://schemas.microsoft.com/office/drawing/2014/main" id="{4534FDD0-98EB-0E4B-BA13-8EFEC697F5A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926262" y="2759720"/>
            <a:ext cx="4351333" cy="29114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Picture Placeholder 4" descr=" you must type your ADA compliant description here.">
            <a:extLst>
              <a:ext uri="{FF2B5EF4-FFF2-40B4-BE49-F238E27FC236}">
                <a16:creationId xmlns:a16="http://schemas.microsoft.com/office/drawing/2014/main" id="{2AE6B37B-7A9E-AC4A-8603-521DF936A0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996585"/>
            <a:ext cx="4838700" cy="4864830"/>
          </a:xfrm>
          <a:custGeom>
            <a:avLst/>
            <a:gdLst>
              <a:gd name="connsiteX0" fmla="*/ 2686415 w 5372830"/>
              <a:gd name="connsiteY0" fmla="*/ 0 h 5372830"/>
              <a:gd name="connsiteX1" fmla="*/ 5372830 w 5372830"/>
              <a:gd name="connsiteY1" fmla="*/ 2686415 h 5372830"/>
              <a:gd name="connsiteX2" fmla="*/ 2686415 w 5372830"/>
              <a:gd name="connsiteY2" fmla="*/ 5372830 h 5372830"/>
              <a:gd name="connsiteX3" fmla="*/ 0 w 5372830"/>
              <a:gd name="connsiteY3" fmla="*/ 2686415 h 5372830"/>
              <a:gd name="connsiteX4" fmla="*/ 2686415 w 5372830"/>
              <a:gd name="connsiteY4" fmla="*/ 0 h 537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2830" h="5372830">
                <a:moveTo>
                  <a:pt x="2686415" y="0"/>
                </a:moveTo>
                <a:cubicBezTo>
                  <a:pt x="4170081" y="0"/>
                  <a:pt x="5372830" y="1202749"/>
                  <a:pt x="5372830" y="2686415"/>
                </a:cubicBezTo>
                <a:cubicBezTo>
                  <a:pt x="5372830" y="4170081"/>
                  <a:pt x="4170081" y="5372830"/>
                  <a:pt x="2686415" y="5372830"/>
                </a:cubicBezTo>
                <a:cubicBezTo>
                  <a:pt x="1202749" y="5372830"/>
                  <a:pt x="0" y="4170081"/>
                  <a:pt x="0" y="2686415"/>
                </a:cubicBezTo>
                <a:cubicBezTo>
                  <a:pt x="0" y="1202749"/>
                  <a:pt x="1202749" y="0"/>
                  <a:pt x="2686415" y="0"/>
                </a:cubicBezTo>
                <a:close/>
              </a:path>
            </a:pathLst>
          </a:custGeom>
          <a:pattFill prst="pct20">
            <a:fgClr>
              <a:srgbClr val="D50032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03B19A-E5F1-7849-87E8-BC837A98B735}"/>
              </a:ext>
            </a:extLst>
          </p:cNvPr>
          <p:cNvCxnSpPr/>
          <p:nvPr userDrawn="1"/>
        </p:nvCxnSpPr>
        <p:spPr>
          <a:xfrm>
            <a:off x="6096000" y="1030014"/>
            <a:ext cx="0" cy="4750676"/>
          </a:xfrm>
          <a:prstGeom prst="line">
            <a:avLst/>
          </a:prstGeom>
          <a:ln>
            <a:solidFill>
              <a:srgbClr val="D5003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AA305B-15BF-6C42-8F96-6626A688DE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48343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68475C8-B220-2F40-8250-A8DABF108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" r="80192" b="1"/>
          <a:stretch/>
        </p:blipFill>
        <p:spPr>
          <a:xfrm>
            <a:off x="0" y="1"/>
            <a:ext cx="2414954" cy="68579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CE3E459-9CC3-0140-8DAD-816081458959}"/>
              </a:ext>
            </a:extLst>
          </p:cNvPr>
          <p:cNvSpPr/>
          <p:nvPr userDrawn="1"/>
        </p:nvSpPr>
        <p:spPr>
          <a:xfrm>
            <a:off x="196645" y="6439768"/>
            <a:ext cx="304800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F14035-00BE-DA4B-8DEA-5CF7088969E9}"/>
              </a:ext>
            </a:extLst>
          </p:cNvPr>
          <p:cNvSpPr txBox="1"/>
          <p:nvPr userDrawn="1"/>
        </p:nvSpPr>
        <p:spPr>
          <a:xfrm>
            <a:off x="157317" y="6409911"/>
            <a:ext cx="601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65C24F-D5A7-7547-9DA1-2768CBD8B2AD}" type="slidenum">
              <a:rPr lang="en-US" sz="1400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4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D3743E-57E4-804E-B8B7-FE965FD080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37229" y="1439648"/>
            <a:ext cx="5948313" cy="12287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solidFill>
                  <a:srgbClr val="001E62"/>
                </a:solidFill>
              </a:defRPr>
            </a:lvl1pPr>
          </a:lstStyle>
          <a:p>
            <a:pPr lvl="0"/>
            <a:r>
              <a:rPr lang="en-US" dirty="0"/>
              <a:t>Headline goes here and here</a:t>
            </a:r>
          </a:p>
        </p:txBody>
      </p:sp>
      <p:sp>
        <p:nvSpPr>
          <p:cNvPr id="11" name="Content Placeholder 11" descr="if picture or chart you must type your ADA compliant description here.">
            <a:extLst>
              <a:ext uri="{FF2B5EF4-FFF2-40B4-BE49-F238E27FC236}">
                <a16:creationId xmlns:a16="http://schemas.microsoft.com/office/drawing/2014/main" id="{8CD0619C-95A7-664C-8775-F34BF89EE6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37230" y="2759720"/>
            <a:ext cx="5948312" cy="316974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Picture Placeholder 9" descr="you must type your ADA compliant description here.">
            <a:extLst>
              <a:ext uri="{FF2B5EF4-FFF2-40B4-BE49-F238E27FC236}">
                <a16:creationId xmlns:a16="http://schemas.microsoft.com/office/drawing/2014/main" id="{F74CC7FA-159A-A245-AC24-50F9BEA2431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9435" y="1439648"/>
            <a:ext cx="3859565" cy="3970552"/>
          </a:xfrm>
          <a:custGeom>
            <a:avLst/>
            <a:gdLst>
              <a:gd name="connsiteX0" fmla="*/ 0 w 3181350"/>
              <a:gd name="connsiteY0" fmla="*/ 0 h 3181350"/>
              <a:gd name="connsiteX1" fmla="*/ 3181350 w 3181350"/>
              <a:gd name="connsiteY1" fmla="*/ 0 h 3181350"/>
              <a:gd name="connsiteX2" fmla="*/ 3181350 w 3181350"/>
              <a:gd name="connsiteY2" fmla="*/ 3181350 h 3181350"/>
              <a:gd name="connsiteX3" fmla="*/ 0 w 3181350"/>
              <a:gd name="connsiteY3" fmla="*/ 318135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1350" h="3181350">
                <a:moveTo>
                  <a:pt x="0" y="0"/>
                </a:moveTo>
                <a:lnTo>
                  <a:pt x="3181350" y="0"/>
                </a:lnTo>
                <a:lnTo>
                  <a:pt x="3181350" y="3181350"/>
                </a:lnTo>
                <a:lnTo>
                  <a:pt x="0" y="318135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  <a:endParaRPr lang="id-ID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20A646-7949-4A45-83F2-C982BA44660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637229" y="6419410"/>
            <a:ext cx="4114800" cy="365125"/>
          </a:xfrm>
        </p:spPr>
        <p:txBody>
          <a:bodyPr/>
          <a:lstStyle/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23427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218E8F-10A9-6445-A422-50AED2FB7719}"/>
              </a:ext>
            </a:extLst>
          </p:cNvPr>
          <p:cNvSpPr txBox="1"/>
          <p:nvPr userDrawn="1"/>
        </p:nvSpPr>
        <p:spPr>
          <a:xfrm>
            <a:off x="125425" y="6439768"/>
            <a:ext cx="601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65C24F-D5A7-7547-9DA1-2768CBD8B2AD}" type="slidenum">
              <a:rPr lang="en-US" sz="1400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4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BB5935-E507-3B44-AD51-1D3B1F0405E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462017" y="6126480"/>
            <a:ext cx="604558" cy="58928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BA86899-E688-504E-A570-178B715EA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05117A9-42CA-BD41-9D8D-547D5CDB2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1437126"/>
            <a:ext cx="11049000" cy="449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7" descr="red UIC circle mark">
            <a:extLst>
              <a:ext uri="{FF2B5EF4-FFF2-40B4-BE49-F238E27FC236}">
                <a16:creationId xmlns:a16="http://schemas.microsoft.com/office/drawing/2014/main" id="{51353ED9-6758-5C4A-B0DC-BD4F58B26932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11462017" y="6126480"/>
            <a:ext cx="604558" cy="58928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EA0ADE-DED0-334D-AE1C-0EBE7C7C1C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1499" y="641941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179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21" r:id="rId6"/>
    <p:sldLayoutId id="2147483715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6" r:id="rId16"/>
    <p:sldLayoutId id="2147483718" r:id="rId17"/>
    <p:sldLayoutId id="2147483719" r:id="rId18"/>
    <p:sldLayoutId id="2147483720" r:id="rId1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rgbClr val="001E62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Tx/>
        <a:buNone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35000" indent="-177800" algn="l" defTabSz="914400" rtl="0" eaLnBrk="1" latinLnBrk="0" hangingPunct="1">
        <a:lnSpc>
          <a:spcPct val="100000"/>
        </a:lnSpc>
        <a:spcBef>
          <a:spcPts val="500"/>
        </a:spcBef>
        <a:buClr>
          <a:srgbClr val="001E62"/>
        </a:buClr>
        <a:buFont typeface="Arial" panose="020B0604020202020204" pitchFamily="34" charset="0"/>
        <a:buChar char="•"/>
        <a:tabLst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098550" indent="-184150" algn="l" defTabSz="914400" rtl="0" eaLnBrk="1" latinLnBrk="0" hangingPunct="1">
        <a:lnSpc>
          <a:spcPct val="100000"/>
        </a:lnSpc>
        <a:spcBef>
          <a:spcPts val="500"/>
        </a:spcBef>
        <a:buClr>
          <a:srgbClr val="001E62"/>
        </a:buClr>
        <a:buFont typeface="System Font Regular"/>
        <a:buChar char="–"/>
        <a:tabLst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64">
          <p15:clr>
            <a:srgbClr val="F26B43"/>
          </p15:clr>
        </p15:guide>
        <p15:guide id="4" pos="3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github.com/arsho/tc" TargetMode="External"/><Relationship Id="rId4" Type="http://schemas.openxmlformats.org/officeDocument/2006/relationships/hyperlink" Target="https://github.com/harp-lab/usenixatc23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D8CEBF6-E272-40D5-F419-32F6266EE06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4435" r="24435"/>
          <a:stretch/>
        </p:blipFill>
        <p:spPr>
          <a:xfrm>
            <a:off x="-803275" y="0"/>
            <a:ext cx="6248908" cy="68746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65CAB02-2979-F743-BCBE-6123B62478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>
                <a:latin typeface="Arial"/>
                <a:cs typeface="Arial"/>
              </a:rPr>
              <a:t>Accelerating iterative relational algebra operations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C3D5BC-402D-A04F-BB9A-D625ED1676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0" tIns="0" rIns="0" bIns="0" rtlCol="0" anchor="t">
            <a:normAutofit fontScale="92500" lnSpcReduction="10000"/>
          </a:bodyPr>
          <a:lstStyle/>
          <a:p>
            <a:r>
              <a:rPr lang="en-US" dirty="0" err="1">
                <a:latin typeface="Arial"/>
                <a:cs typeface="Arial"/>
              </a:rPr>
              <a:t>oneAPI</a:t>
            </a:r>
            <a:r>
              <a:rPr lang="en-US" dirty="0">
                <a:latin typeface="Arial"/>
                <a:cs typeface="Arial"/>
              </a:rPr>
              <a:t> Hackathon: CUDA to SYCL Migration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5D0CAF-757B-8D44-A9F8-107B346FC9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09/05/2023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471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Closed book outline">
            <a:extLst>
              <a:ext uri="{FF2B5EF4-FFF2-40B4-BE49-F238E27FC236}">
                <a16:creationId xmlns:a16="http://schemas.microsoft.com/office/drawing/2014/main" id="{2A1266AD-6FFE-DF30-025D-E79D9EC6FD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919" b="4919"/>
          <a:stretch/>
        </p:blipFill>
        <p:spPr>
          <a:xfrm>
            <a:off x="6363143" y="1437125"/>
            <a:ext cx="4679005" cy="4218683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E1B590-9438-E94C-A74B-2D0A8C7AA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Publications</a:t>
            </a:r>
            <a:endParaRPr lang="en-US" dirty="0"/>
          </a:p>
        </p:txBody>
      </p:sp>
      <p:sp>
        <p:nvSpPr>
          <p:cNvPr id="3" name="Content Placeholder 2" descr="if picture or chart ADA compliant description here.">
            <a:extLst>
              <a:ext uri="{FF2B5EF4-FFF2-40B4-BE49-F238E27FC236}">
                <a16:creationId xmlns:a16="http://schemas.microsoft.com/office/drawing/2014/main" id="{9C6099EC-6EB4-2C49-8D52-04359291A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5524500" cy="4490708"/>
          </a:xfrm>
        </p:spPr>
        <p:txBody>
          <a:bodyPr vert="horz" lIns="0" tIns="0" rIns="0" bIns="0" rtlCol="0"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Shovon, A. R., Gilray, T., Micinski, K., &amp; Kumar, S. (2023). Towards Iterative Relational Algebra on the {GPU}. In 2023 USENIX Annual Technical Conference (USENIX ATC 23) (pp. 1009-1016).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Shovon, A. R., Dyken, L. R., Green, O., Gilray, T., &amp; Kumar, S. (2022, November). Accelerating Datalog applications with </a:t>
            </a:r>
            <a:r>
              <a:rPr lang="en-US" dirty="0" err="1">
                <a:latin typeface="Arial"/>
                <a:cs typeface="Arial"/>
              </a:rPr>
              <a:t>cuDF</a:t>
            </a:r>
            <a:r>
              <a:rPr lang="en-US" dirty="0">
                <a:latin typeface="Arial"/>
                <a:cs typeface="Arial"/>
              </a:rPr>
              <a:t>. In 2022 IEEE/ACM Workshop on Irregular Applications: Architectures and Algorithms (IA3) (pp. 41-45). IEEE.</a:t>
            </a:r>
          </a:p>
        </p:txBody>
      </p:sp>
    </p:spTree>
    <p:extLst>
      <p:ext uri="{BB962C8B-B14F-4D97-AF65-F5344CB8AC3E}">
        <p14:creationId xmlns:p14="http://schemas.microsoft.com/office/powerpoint/2010/main" val="3451176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Programmer male outline">
            <a:extLst>
              <a:ext uri="{FF2B5EF4-FFF2-40B4-BE49-F238E27FC236}">
                <a16:creationId xmlns:a16="http://schemas.microsoft.com/office/drawing/2014/main" id="{2A1266AD-6FFE-DF30-025D-E79D9EC6FD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919" b="4919"/>
          <a:stretch/>
        </p:blipFill>
        <p:spPr>
          <a:xfrm>
            <a:off x="6363143" y="1437125"/>
            <a:ext cx="4679005" cy="4218683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E1B590-9438-E94C-A74B-2D0A8C7AA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Project Repository</a:t>
            </a:r>
            <a:endParaRPr lang="en-US" dirty="0"/>
          </a:p>
        </p:txBody>
      </p:sp>
      <p:sp>
        <p:nvSpPr>
          <p:cNvPr id="3" name="Content Placeholder 2" descr="if picture or chart ADA compliant description here.">
            <a:extLst>
              <a:ext uri="{FF2B5EF4-FFF2-40B4-BE49-F238E27FC236}">
                <a16:creationId xmlns:a16="http://schemas.microsoft.com/office/drawing/2014/main" id="{9C6099EC-6EB4-2C49-8D52-04359291A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5524500" cy="4490708"/>
          </a:xfrm>
        </p:spPr>
        <p:txBody>
          <a:bodyPr vert="horz" lIns="0" tIns="0" rIns="0" bIns="0" rtlCol="0"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Transitive closure computation using CUDA: </a:t>
            </a:r>
            <a:r>
              <a:rPr lang="en-US" dirty="0">
                <a:latin typeface="Arial"/>
                <a:cs typeface="Arial"/>
                <a:hlinkClick r:id="rId4"/>
              </a:rPr>
              <a:t>https://github.com/harp-lab/usenixatc23</a:t>
            </a:r>
            <a:r>
              <a:rPr lang="en-US" dirty="0">
                <a:latin typeface="Arial"/>
                <a:cs typeface="Arial"/>
              </a:rPr>
              <a:t> 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Transitive closure computation using SYCL: </a:t>
            </a:r>
            <a:r>
              <a:rPr lang="en-US" dirty="0">
                <a:latin typeface="Arial"/>
                <a:cs typeface="Arial"/>
                <a:hlinkClick r:id="rId5"/>
              </a:rPr>
              <a:t>https://github.com/arsho/tc</a:t>
            </a:r>
            <a:r>
              <a:rPr lang="en-US" dirty="0">
                <a:latin typeface="Arial"/>
                <a:cs typeface="Arial"/>
              </a:rPr>
              <a:t> </a:t>
            </a:r>
          </a:p>
          <a:p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3261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456B2591-C006-6169-D010-AF668AB29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</p:spPr>
        <p:txBody>
          <a:bodyPr anchor="t">
            <a:normAutofit/>
          </a:bodyPr>
          <a:lstStyle/>
          <a:p>
            <a:r>
              <a:rPr lang="en-US"/>
              <a:t>Porting TC computation CUDA implementation</a:t>
            </a:r>
            <a:endParaRPr lang="en-US" dirty="0"/>
          </a:p>
        </p:txBody>
      </p:sp>
      <p:graphicFrame>
        <p:nvGraphicFramePr>
          <p:cNvPr id="27" name="Content Placeholder 24">
            <a:extLst>
              <a:ext uri="{FF2B5EF4-FFF2-40B4-BE49-F238E27FC236}">
                <a16:creationId xmlns:a16="http://schemas.microsoft.com/office/drawing/2014/main" id="{2B8FFDF2-CCF2-31D1-4D4F-33CE86F4A0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2116792"/>
              </p:ext>
            </p:extLst>
          </p:nvPr>
        </p:nvGraphicFramePr>
        <p:xfrm>
          <a:off x="571500" y="1437126"/>
          <a:ext cx="11049000" cy="4490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04593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A1266AD-6FFE-DF30-025D-E79D9EC6FD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tretch/>
        </p:blipFill>
        <p:spPr>
          <a:xfrm>
            <a:off x="7193655" y="1437125"/>
            <a:ext cx="3017980" cy="4218683"/>
          </a:xfrm>
          <a:prstGeom prst="rect">
            <a:avLst/>
          </a:prstGeom>
          <a:noFill/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E1B590-9438-E94C-A74B-2D0A8C7AA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Clean CUDA Project</a:t>
            </a:r>
            <a:endParaRPr lang="en-US" dirty="0"/>
          </a:p>
        </p:txBody>
      </p:sp>
      <p:sp>
        <p:nvSpPr>
          <p:cNvPr id="3" name="Content Placeholder 2" descr="if picture or chart ADA compliant description here.">
            <a:extLst>
              <a:ext uri="{FF2B5EF4-FFF2-40B4-BE49-F238E27FC236}">
                <a16:creationId xmlns:a16="http://schemas.microsoft.com/office/drawing/2014/main" id="{9C6099EC-6EB4-2C49-8D52-04359291A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5524500" cy="4490708"/>
          </a:xfrm>
        </p:spPr>
        <p:txBody>
          <a:bodyPr vert="horz" lIns="0" tIns="0" rIns="0" bIns="0" rtlCol="0"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Our CUDA code has multiple files and a </a:t>
            </a:r>
            <a:r>
              <a:rPr lang="en-US" dirty="0" err="1">
                <a:latin typeface="Arial"/>
                <a:cs typeface="Arial"/>
              </a:rPr>
              <a:t>Makefile</a:t>
            </a:r>
            <a:r>
              <a:rPr lang="en-US" dirty="0">
                <a:latin typeface="Arial"/>
                <a:cs typeface="Arial"/>
              </a:rPr>
              <a:t> that has </a:t>
            </a:r>
            <a:r>
              <a:rPr lang="en-US" dirty="0" err="1">
                <a:latin typeface="Arial"/>
                <a:cs typeface="Arial"/>
              </a:rPr>
              <a:t>auxilary</a:t>
            </a:r>
            <a:r>
              <a:rPr lang="en-US" dirty="0">
                <a:latin typeface="Arial"/>
                <a:cs typeface="Arial"/>
              </a:rPr>
              <a:t> commands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To port the CUDA project to SYCL first we cleaned the CUDA project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We made one file that has CUDA code, simplified the </a:t>
            </a:r>
            <a:r>
              <a:rPr lang="en-US" dirty="0" err="1">
                <a:latin typeface="Arial"/>
                <a:cs typeface="Arial"/>
              </a:rPr>
              <a:t>Makefile</a:t>
            </a:r>
            <a:r>
              <a:rPr lang="en-US" dirty="0">
                <a:latin typeface="Arial"/>
                <a:cs typeface="Arial"/>
              </a:rPr>
              <a:t>, and kept one test dataset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The folder </a:t>
            </a:r>
            <a:r>
              <a:rPr lang="en-US" i="1" err="1">
                <a:latin typeface="Arial"/>
                <a:cs typeface="Arial"/>
              </a:rPr>
              <a:t>sycl_implementation</a:t>
            </a:r>
            <a:r>
              <a:rPr lang="en-US" dirty="0">
                <a:latin typeface="Arial"/>
                <a:cs typeface="Arial"/>
              </a:rPr>
              <a:t> has the single </a:t>
            </a:r>
            <a:r>
              <a:rPr lang="en-US" err="1">
                <a:latin typeface="Arial"/>
                <a:cs typeface="Arial"/>
              </a:rPr>
              <a:t>cuda</a:t>
            </a:r>
            <a:r>
              <a:rPr lang="en-US" dirty="0">
                <a:latin typeface="Arial"/>
                <a:cs typeface="Arial"/>
              </a:rPr>
              <a:t> file </a:t>
            </a:r>
            <a:endParaRPr lang="en-US" dirty="0">
              <a:cs typeface="Arial"/>
            </a:endParaRPr>
          </a:p>
          <a:p>
            <a:endParaRPr 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963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E1B590-9438-E94C-A74B-2D0A8C7AA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Install </a:t>
            </a:r>
            <a:r>
              <a:rPr lang="en-US" dirty="0" err="1">
                <a:latin typeface="Arial"/>
                <a:cs typeface="Arial"/>
              </a:rPr>
              <a:t>SYCLomatic</a:t>
            </a:r>
            <a:endParaRPr lang="en-US" dirty="0" err="1"/>
          </a:p>
        </p:txBody>
      </p:sp>
      <p:sp>
        <p:nvSpPr>
          <p:cNvPr id="3" name="Content Placeholder 2" descr="if picture or chart ADA compliant description here.">
            <a:extLst>
              <a:ext uri="{FF2B5EF4-FFF2-40B4-BE49-F238E27FC236}">
                <a16:creationId xmlns:a16="http://schemas.microsoft.com/office/drawing/2014/main" id="{9C6099EC-6EB4-2C49-8D52-04359291A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Open a terminal and download </a:t>
            </a:r>
            <a:r>
              <a:rPr lang="en-US" err="1">
                <a:latin typeface="Arial"/>
                <a:cs typeface="Arial"/>
              </a:rPr>
              <a:t>SYCLomatic</a:t>
            </a:r>
            <a:r>
              <a:rPr lang="en-US" dirty="0">
                <a:latin typeface="Arial"/>
                <a:cs typeface="Arial"/>
              </a:rPr>
              <a:t> release:</a:t>
            </a:r>
            <a:br>
              <a:rPr lang="en-US" dirty="0">
                <a:latin typeface="Arial"/>
                <a:cs typeface="Arial"/>
              </a:rPr>
            </a:br>
            <a:r>
              <a:rPr lang="en-US" i="1" dirty="0">
                <a:latin typeface="Arial"/>
                <a:cs typeface="Arial"/>
              </a:rPr>
              <a:t>cd ~/</a:t>
            </a:r>
            <a:br>
              <a:rPr lang="en-US" i="1" dirty="0">
                <a:latin typeface="Arial"/>
                <a:cs typeface="Arial"/>
              </a:rPr>
            </a:br>
            <a:r>
              <a:rPr lang="en-US" i="1" err="1">
                <a:latin typeface="Arial"/>
                <a:cs typeface="Arial"/>
              </a:rPr>
              <a:t>mkdir</a:t>
            </a:r>
            <a:r>
              <a:rPr lang="en-US" i="1" dirty="0">
                <a:latin typeface="Arial"/>
                <a:cs typeface="Arial"/>
              </a:rPr>
              <a:t> </a:t>
            </a:r>
            <a:r>
              <a:rPr lang="en-US" i="1" err="1">
                <a:latin typeface="Arial"/>
                <a:cs typeface="Arial"/>
              </a:rPr>
              <a:t>syclomatic</a:t>
            </a:r>
            <a:br>
              <a:rPr lang="en-US" i="1" dirty="0">
                <a:latin typeface="Arial"/>
                <a:cs typeface="Arial"/>
              </a:rPr>
            </a:br>
            <a:r>
              <a:rPr lang="en-US" i="1" dirty="0">
                <a:latin typeface="Arial"/>
                <a:cs typeface="Arial"/>
              </a:rPr>
              <a:t>cd </a:t>
            </a:r>
            <a:r>
              <a:rPr lang="en-US" i="1" err="1">
                <a:latin typeface="Arial"/>
                <a:cs typeface="Arial"/>
              </a:rPr>
              <a:t>syclomatic</a:t>
            </a:r>
            <a:br>
              <a:rPr lang="en-US" i="1" dirty="0">
                <a:latin typeface="Arial"/>
                <a:cs typeface="Arial"/>
              </a:rPr>
            </a:br>
            <a:r>
              <a:rPr lang="en-US" i="1" err="1">
                <a:latin typeface="Arial"/>
                <a:cs typeface="Arial"/>
              </a:rPr>
              <a:t>wget</a:t>
            </a:r>
            <a:r>
              <a:rPr lang="en-US" i="1" dirty="0">
                <a:latin typeface="Arial"/>
                <a:cs typeface="Arial"/>
              </a:rPr>
              <a:t> https://github.com/oneapi-src/SYCLomatic/releases/download/20230725/linux_release.tgz</a:t>
            </a:r>
            <a:br>
              <a:rPr lang="en-US" i="1" dirty="0">
                <a:latin typeface="Arial"/>
                <a:cs typeface="Arial"/>
              </a:rPr>
            </a:br>
            <a:r>
              <a:rPr lang="en-US" i="1" dirty="0">
                <a:latin typeface="Arial"/>
                <a:cs typeface="Arial"/>
              </a:rPr>
              <a:t>tar -</a:t>
            </a:r>
            <a:r>
              <a:rPr lang="en-US" i="1" err="1">
                <a:latin typeface="Arial"/>
                <a:cs typeface="Arial"/>
              </a:rPr>
              <a:t>xvf</a:t>
            </a:r>
            <a:r>
              <a:rPr lang="en-US" i="1" dirty="0">
                <a:latin typeface="Arial"/>
                <a:cs typeface="Arial"/>
              </a:rPr>
              <a:t> linux_release.tgz</a:t>
            </a:r>
            <a:endParaRPr lang="en-US" i="1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Add the bin path to .</a:t>
            </a:r>
            <a:r>
              <a:rPr lang="en-US" dirty="0" err="1">
                <a:latin typeface="Arial"/>
                <a:cs typeface="Arial"/>
              </a:rPr>
              <a:t>zshrc</a:t>
            </a:r>
            <a:r>
              <a:rPr lang="en-US" dirty="0">
                <a:latin typeface="Arial"/>
                <a:cs typeface="Arial"/>
              </a:rPr>
              <a:t>: </a:t>
            </a:r>
            <a:br>
              <a:rPr lang="en-US" dirty="0">
                <a:latin typeface="Arial"/>
                <a:cs typeface="Arial"/>
              </a:rPr>
            </a:br>
            <a:r>
              <a:rPr lang="en-US" i="1" dirty="0">
                <a:latin typeface="Arial"/>
                <a:cs typeface="Arial"/>
              </a:rPr>
              <a:t>export PATH="~/</a:t>
            </a:r>
            <a:r>
              <a:rPr lang="en-US" i="1" dirty="0" err="1">
                <a:latin typeface="Arial"/>
                <a:cs typeface="Arial"/>
              </a:rPr>
              <a:t>syclomatic</a:t>
            </a:r>
            <a:r>
              <a:rPr lang="en-US" i="1" dirty="0">
                <a:latin typeface="Arial"/>
                <a:cs typeface="Arial"/>
              </a:rPr>
              <a:t>/bin:$PATH"</a:t>
            </a:r>
            <a:endParaRPr lang="en-US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Check </a:t>
            </a:r>
            <a:r>
              <a:rPr lang="en-US" i="1" dirty="0">
                <a:latin typeface="Arial"/>
                <a:cs typeface="Arial"/>
              </a:rPr>
              <a:t>c2s</a:t>
            </a:r>
            <a:r>
              <a:rPr lang="en-US" dirty="0">
                <a:latin typeface="Arial"/>
                <a:cs typeface="Arial"/>
              </a:rPr>
              <a:t> version:</a:t>
            </a:r>
            <a:br>
              <a:rPr lang="en-US" dirty="0">
                <a:latin typeface="Arial"/>
                <a:cs typeface="Arial"/>
              </a:rPr>
            </a:br>
            <a:r>
              <a:rPr lang="en-US" i="1" dirty="0">
                <a:latin typeface="Arial"/>
                <a:cs typeface="Arial"/>
              </a:rPr>
              <a:t>c2s --version</a:t>
            </a:r>
            <a:endParaRPr lang="en-US" dirty="0">
              <a:latin typeface="Arial"/>
              <a:cs typeface="Arial"/>
            </a:endParaRPr>
          </a:p>
          <a:p>
            <a:endParaRPr lang="en-US" dirty="0">
              <a:cs typeface="Arial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F21A56F-DEDF-C12F-C929-71B9371E33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1499" y="6419410"/>
            <a:ext cx="6537569" cy="365125"/>
          </a:xfrm>
        </p:spPr>
        <p:txBody>
          <a:bodyPr/>
          <a:lstStyle/>
          <a:p>
            <a:r>
              <a:rPr lang="en-US"/>
              <a:t>SYCLomatic release: https://github.com/oneapi-src/SYCLomatic/tags ​</a:t>
            </a:r>
          </a:p>
        </p:txBody>
      </p:sp>
    </p:spTree>
    <p:extLst>
      <p:ext uri="{BB962C8B-B14F-4D97-AF65-F5344CB8AC3E}">
        <p14:creationId xmlns:p14="http://schemas.microsoft.com/office/powerpoint/2010/main" val="3824058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E1B590-9438-E94C-A74B-2D0A8C7AA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Convert CUDA code to SYCL</a:t>
            </a:r>
            <a:endParaRPr lang="en-US" dirty="0"/>
          </a:p>
        </p:txBody>
      </p:sp>
      <p:sp>
        <p:nvSpPr>
          <p:cNvPr id="3" name="Content Placeholder 2" descr="if picture or chart ADA compliant description here.">
            <a:extLst>
              <a:ext uri="{FF2B5EF4-FFF2-40B4-BE49-F238E27FC236}">
                <a16:creationId xmlns:a16="http://schemas.microsoft.com/office/drawing/2014/main" id="{9C6099EC-6EB4-2C49-8D52-04359291A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Convert the CUDA code to SYCL and create a directory to store the SYCL code:</a:t>
            </a:r>
            <a:br>
              <a:rPr lang="en-US" dirty="0">
                <a:latin typeface="Arial"/>
                <a:cs typeface="Arial"/>
              </a:rPr>
            </a:br>
            <a:r>
              <a:rPr lang="en-US" i="1" dirty="0">
                <a:latin typeface="Arial"/>
                <a:cs typeface="Arial"/>
              </a:rPr>
              <a:t>intercept-build make</a:t>
            </a:r>
            <a:br>
              <a:rPr lang="en-US" i="1" dirty="0">
                <a:latin typeface="Arial"/>
                <a:cs typeface="Arial"/>
              </a:rPr>
            </a:br>
            <a:r>
              <a:rPr lang="en-US" i="1" dirty="0">
                <a:latin typeface="Arial"/>
                <a:cs typeface="Arial"/>
              </a:rPr>
              <a:t>c2s -p </a:t>
            </a:r>
            <a:r>
              <a:rPr lang="en-US" i="1" dirty="0" err="1">
                <a:latin typeface="Arial"/>
                <a:cs typeface="Arial"/>
              </a:rPr>
              <a:t>compile_commands.json</a:t>
            </a:r>
            <a:r>
              <a:rPr lang="en-US" i="1" dirty="0">
                <a:latin typeface="Arial"/>
                <a:cs typeface="Arial"/>
              </a:rPr>
              <a:t> --out-root </a:t>
            </a:r>
            <a:r>
              <a:rPr lang="en-US" i="1" dirty="0" err="1">
                <a:latin typeface="Arial"/>
                <a:cs typeface="Arial"/>
              </a:rPr>
              <a:t>tc_sycl</a:t>
            </a:r>
            <a:endParaRPr lang="en-US" i="1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Copy sample dataset to the SYCL code directory and create a compressed file: </a:t>
            </a:r>
            <a:br>
              <a:rPr lang="en-US" dirty="0">
                <a:latin typeface="Arial"/>
                <a:cs typeface="Arial"/>
              </a:rPr>
            </a:br>
            <a:r>
              <a:rPr lang="en-US" i="1" dirty="0">
                <a:latin typeface="Arial"/>
                <a:cs typeface="Arial"/>
              </a:rPr>
              <a:t>cp data_7035.txt </a:t>
            </a:r>
            <a:r>
              <a:rPr lang="en-US" i="1" dirty="0" err="1">
                <a:latin typeface="Arial"/>
                <a:cs typeface="Arial"/>
              </a:rPr>
              <a:t>tc_sycl</a:t>
            </a:r>
            <a:br>
              <a:rPr lang="en-US" i="1" dirty="0">
                <a:latin typeface="Arial"/>
                <a:cs typeface="Arial"/>
              </a:rPr>
            </a:br>
            <a:r>
              <a:rPr lang="en-US" i="1" dirty="0">
                <a:latin typeface="Arial"/>
                <a:cs typeface="Arial"/>
              </a:rPr>
              <a:t>tar -</a:t>
            </a:r>
            <a:r>
              <a:rPr lang="en-US" i="1" dirty="0" err="1">
                <a:latin typeface="Arial"/>
                <a:cs typeface="Arial"/>
              </a:rPr>
              <a:t>cvf</a:t>
            </a:r>
            <a:r>
              <a:rPr lang="en-US" i="1" dirty="0">
                <a:latin typeface="Arial"/>
                <a:cs typeface="Arial"/>
              </a:rPr>
              <a:t> tc_sycl.tgz </a:t>
            </a:r>
            <a:r>
              <a:rPr lang="en-US" i="1" dirty="0" err="1">
                <a:latin typeface="Arial"/>
                <a:cs typeface="Arial"/>
              </a:rPr>
              <a:t>tc_sycl</a:t>
            </a:r>
            <a:endParaRPr lang="en-US" dirty="0" err="1">
              <a:latin typeface="Arial"/>
              <a:cs typeface="Arial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F21A56F-DEDF-C12F-C929-71B9371E33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1499" y="6419410"/>
            <a:ext cx="6537569" cy="365125"/>
          </a:xfrm>
        </p:spPr>
        <p:txBody>
          <a:bodyPr/>
          <a:lstStyle/>
          <a:p>
            <a:r>
              <a:rPr lang="en-US" dirty="0" err="1">
                <a:latin typeface="Arial"/>
                <a:cs typeface="Arial"/>
              </a:rPr>
              <a:t>SYCLomatic</a:t>
            </a:r>
            <a:r>
              <a:rPr lang="en-US" dirty="0">
                <a:latin typeface="Arial"/>
                <a:cs typeface="Arial"/>
              </a:rPr>
              <a:t> doc: https://github.com/oneapi-src/SYCLomatic</a:t>
            </a:r>
          </a:p>
        </p:txBody>
      </p:sp>
    </p:spTree>
    <p:extLst>
      <p:ext uri="{BB962C8B-B14F-4D97-AF65-F5344CB8AC3E}">
        <p14:creationId xmlns:p14="http://schemas.microsoft.com/office/powerpoint/2010/main" val="1879269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E1B590-9438-E94C-A74B-2D0A8C7AA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Check SYCL Converted Code</a:t>
            </a:r>
            <a:endParaRPr lang="en-US" dirty="0">
              <a:cs typeface="Arial"/>
            </a:endParaRPr>
          </a:p>
        </p:txBody>
      </p:sp>
      <p:sp>
        <p:nvSpPr>
          <p:cNvPr id="3" name="Content Placeholder 2" descr="if picture or chart ADA compliant description here.">
            <a:extLst>
              <a:ext uri="{FF2B5EF4-FFF2-40B4-BE49-F238E27FC236}">
                <a16:creationId xmlns:a16="http://schemas.microsoft.com/office/drawing/2014/main" id="{9C6099EC-6EB4-2C49-8D52-04359291A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We had error in converted SYCL code using </a:t>
            </a:r>
            <a:r>
              <a:rPr lang="en-US" dirty="0" err="1">
                <a:latin typeface="Arial"/>
                <a:cs typeface="Arial"/>
              </a:rPr>
              <a:t>SYCLomatic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i="1" dirty="0">
                <a:latin typeface="Arial"/>
                <a:cs typeface="Arial"/>
              </a:rPr>
              <a:t>20230725</a:t>
            </a:r>
            <a:r>
              <a:rPr lang="en-US" dirty="0">
                <a:latin typeface="Arial"/>
                <a:cs typeface="Arial"/>
              </a:rPr>
              <a:t> release. In converted SYCL code, we needed to replace </a:t>
            </a:r>
            <a:r>
              <a:rPr lang="en-US" i="1" dirty="0">
                <a:latin typeface="Arial"/>
                <a:cs typeface="Arial"/>
              </a:rPr>
              <a:t>std::</a:t>
            </a:r>
            <a:r>
              <a:rPr lang="en-US" i="1" dirty="0" err="1">
                <a:latin typeface="Arial"/>
                <a:cs typeface="Arial"/>
              </a:rPr>
              <a:t>reducet</a:t>
            </a:r>
            <a:r>
              <a:rPr lang="en-US" dirty="0">
                <a:latin typeface="Arial"/>
                <a:cs typeface="Arial"/>
              </a:rPr>
              <a:t> to </a:t>
            </a:r>
            <a:r>
              <a:rPr lang="en-US" i="1" dirty="0">
                <a:latin typeface="Arial"/>
                <a:cs typeface="Arial"/>
              </a:rPr>
              <a:t>std::reduce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This error did not appear when we used </a:t>
            </a:r>
            <a:r>
              <a:rPr lang="en-US" err="1">
                <a:latin typeface="Arial"/>
                <a:cs typeface="Arial"/>
              </a:rPr>
              <a:t>SYCLomatic</a:t>
            </a:r>
            <a:r>
              <a:rPr lang="en-US" dirty="0">
                <a:latin typeface="Arial"/>
                <a:cs typeface="Arial"/>
              </a:rPr>
              <a:t> </a:t>
            </a:r>
            <a:r>
              <a:rPr lang="en-US" i="1" dirty="0">
                <a:latin typeface="Arial"/>
                <a:cs typeface="Arial"/>
              </a:rPr>
              <a:t>20230830</a:t>
            </a:r>
            <a:r>
              <a:rPr lang="en-US" dirty="0">
                <a:latin typeface="Arial"/>
                <a:cs typeface="Arial"/>
              </a:rPr>
              <a:t> release</a:t>
            </a:r>
            <a:endParaRPr lang="en-US" i="1" dirty="0">
              <a:latin typeface="Arial"/>
              <a:cs typeface="Arial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F21A56F-DEDF-C12F-C929-71B9371E33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1499" y="6419410"/>
            <a:ext cx="6537569" cy="365125"/>
          </a:xfrm>
        </p:spPr>
        <p:txBody>
          <a:bodyPr/>
          <a:lstStyle/>
          <a:p>
            <a:r>
              <a:rPr lang="en-US" dirty="0" err="1">
                <a:latin typeface="Arial"/>
                <a:cs typeface="Arial"/>
              </a:rPr>
              <a:t>SYCLomatic</a:t>
            </a:r>
            <a:r>
              <a:rPr lang="en-US" dirty="0">
                <a:latin typeface="Arial"/>
                <a:cs typeface="Arial"/>
              </a:rPr>
              <a:t> doc: https://github.com/oneapi-src/SYCLomatic</a:t>
            </a:r>
          </a:p>
        </p:txBody>
      </p:sp>
    </p:spTree>
    <p:extLst>
      <p:ext uri="{BB962C8B-B14F-4D97-AF65-F5344CB8AC3E}">
        <p14:creationId xmlns:p14="http://schemas.microsoft.com/office/powerpoint/2010/main" val="2277096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E1B590-9438-E94C-A74B-2D0A8C7AA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Execute in Intel Dev Cloud</a:t>
            </a:r>
            <a:endParaRPr lang="en-US" dirty="0">
              <a:cs typeface="Arial"/>
            </a:endParaRPr>
          </a:p>
        </p:txBody>
      </p:sp>
      <p:sp>
        <p:nvSpPr>
          <p:cNvPr id="3" name="Content Placeholder 2" descr="if picture or chart ADA compliant description here.">
            <a:extLst>
              <a:ext uri="{FF2B5EF4-FFF2-40B4-BE49-F238E27FC236}">
                <a16:creationId xmlns:a16="http://schemas.microsoft.com/office/drawing/2014/main" id="{9C6099EC-6EB4-2C49-8D52-04359291A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Upload the SYCL code folder to Intel Dev Cloud:</a:t>
            </a:r>
            <a:br>
              <a:rPr lang="en-US" dirty="0">
                <a:latin typeface="Arial"/>
                <a:cs typeface="Arial"/>
              </a:rPr>
            </a:br>
            <a:r>
              <a:rPr lang="en-US" i="1" dirty="0" err="1">
                <a:latin typeface="Arial"/>
                <a:cs typeface="Arial"/>
              </a:rPr>
              <a:t>scp</a:t>
            </a:r>
            <a:r>
              <a:rPr lang="en-US" i="1" dirty="0">
                <a:latin typeface="Arial"/>
                <a:cs typeface="Arial"/>
              </a:rPr>
              <a:t> tc_sycl.tgz </a:t>
            </a:r>
            <a:r>
              <a:rPr lang="en-US" i="1" dirty="0" err="1">
                <a:latin typeface="Arial"/>
                <a:cs typeface="Arial"/>
              </a:rPr>
              <a:t>idc</a:t>
            </a:r>
            <a:r>
              <a:rPr lang="en-US" i="1" dirty="0">
                <a:latin typeface="Arial"/>
                <a:cs typeface="Arial"/>
              </a:rPr>
              <a:t>:~/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Connect to Intel Dev Cloud, start an interactive session, load the modules:</a:t>
            </a:r>
            <a:br>
              <a:rPr lang="en-US" dirty="0">
                <a:latin typeface="Arial"/>
                <a:cs typeface="Arial"/>
              </a:rPr>
            </a:br>
            <a:r>
              <a:rPr lang="en-US" i="1" dirty="0" err="1">
                <a:latin typeface="Arial"/>
                <a:cs typeface="Arial"/>
              </a:rPr>
              <a:t>ssh</a:t>
            </a:r>
            <a:r>
              <a:rPr lang="en-US" i="1" dirty="0">
                <a:latin typeface="Arial"/>
                <a:cs typeface="Arial"/>
              </a:rPr>
              <a:t> </a:t>
            </a:r>
            <a:r>
              <a:rPr lang="en-US" i="1" dirty="0" err="1">
                <a:latin typeface="Arial"/>
                <a:cs typeface="Arial"/>
              </a:rPr>
              <a:t>idc</a:t>
            </a:r>
            <a:br>
              <a:rPr lang="en-US" i="1" dirty="0">
                <a:latin typeface="Arial"/>
                <a:cs typeface="Arial"/>
              </a:rPr>
            </a:br>
            <a:r>
              <a:rPr lang="en-US" i="1" dirty="0" err="1">
                <a:latin typeface="Arial"/>
                <a:cs typeface="Arial"/>
              </a:rPr>
              <a:t>srun</a:t>
            </a:r>
            <a:r>
              <a:rPr lang="en-US" i="1" dirty="0">
                <a:latin typeface="Arial"/>
                <a:cs typeface="Arial"/>
              </a:rPr>
              <a:t> --</a:t>
            </a:r>
            <a:r>
              <a:rPr lang="en-US" i="1" dirty="0" err="1">
                <a:latin typeface="Arial"/>
                <a:cs typeface="Arial"/>
              </a:rPr>
              <a:t>pty</a:t>
            </a:r>
            <a:r>
              <a:rPr lang="en-US" i="1" dirty="0">
                <a:latin typeface="Arial"/>
                <a:cs typeface="Arial"/>
              </a:rPr>
              <a:t> bash</a:t>
            </a:r>
            <a:br>
              <a:rPr lang="en-US" i="1" dirty="0">
                <a:latin typeface="Arial"/>
                <a:cs typeface="Arial"/>
              </a:rPr>
            </a:br>
            <a:r>
              <a:rPr lang="en-US" i="1" dirty="0">
                <a:latin typeface="Arial"/>
                <a:cs typeface="Arial"/>
              </a:rPr>
              <a:t>source /opt/intel/oneapi/setvars.sh</a:t>
            </a:r>
            <a:endParaRPr lang="en-US" i="1" dirty="0"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Execute the SYCL code:</a:t>
            </a:r>
            <a:br>
              <a:rPr lang="en-US" dirty="0">
                <a:latin typeface="Arial"/>
                <a:cs typeface="Arial"/>
              </a:rPr>
            </a:br>
            <a:r>
              <a:rPr lang="en-US" i="1" dirty="0">
                <a:latin typeface="Arial"/>
                <a:cs typeface="Arial"/>
              </a:rPr>
              <a:t>tar -</a:t>
            </a:r>
            <a:r>
              <a:rPr lang="en-US" i="1" err="1">
                <a:latin typeface="Arial"/>
                <a:cs typeface="Arial"/>
              </a:rPr>
              <a:t>xvf</a:t>
            </a:r>
            <a:r>
              <a:rPr lang="en-US" i="1" dirty="0">
                <a:latin typeface="Arial"/>
                <a:cs typeface="Arial"/>
              </a:rPr>
              <a:t> tc_sycl.tgz</a:t>
            </a:r>
            <a:br>
              <a:rPr lang="en-US" i="1" dirty="0">
                <a:latin typeface="Arial"/>
                <a:cs typeface="Arial"/>
              </a:rPr>
            </a:br>
            <a:r>
              <a:rPr lang="en-US" i="1" dirty="0">
                <a:latin typeface="Arial"/>
                <a:cs typeface="Arial"/>
              </a:rPr>
              <a:t>cd </a:t>
            </a:r>
            <a:r>
              <a:rPr lang="en-US" i="1" err="1">
                <a:latin typeface="Arial"/>
                <a:cs typeface="Arial"/>
              </a:rPr>
              <a:t>tc_sycl</a:t>
            </a:r>
            <a:br>
              <a:rPr lang="en-US" i="1" dirty="0">
                <a:latin typeface="Arial"/>
                <a:cs typeface="Arial"/>
              </a:rPr>
            </a:br>
            <a:r>
              <a:rPr lang="en-US" i="1" err="1">
                <a:latin typeface="Arial"/>
                <a:cs typeface="Arial"/>
              </a:rPr>
              <a:t>icpx</a:t>
            </a:r>
            <a:r>
              <a:rPr lang="en-US" i="1" dirty="0">
                <a:latin typeface="Arial"/>
                <a:cs typeface="Arial"/>
              </a:rPr>
              <a:t> -</a:t>
            </a:r>
            <a:r>
              <a:rPr lang="en-US" i="1" err="1">
                <a:latin typeface="Arial"/>
                <a:cs typeface="Arial"/>
              </a:rPr>
              <a:t>fsycl</a:t>
            </a:r>
            <a:r>
              <a:rPr lang="en-US" i="1" dirty="0">
                <a:latin typeface="Arial"/>
                <a:cs typeface="Arial"/>
              </a:rPr>
              <a:t> *.</a:t>
            </a:r>
            <a:r>
              <a:rPr lang="en-US" i="1" err="1">
                <a:latin typeface="Arial"/>
                <a:cs typeface="Arial"/>
              </a:rPr>
              <a:t>cpp</a:t>
            </a:r>
            <a:endParaRPr lang="en-US" err="1">
              <a:latin typeface="Arial"/>
              <a:cs typeface="Arial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F21A56F-DEDF-C12F-C929-71B9371E33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1499" y="6419410"/>
            <a:ext cx="6537569" cy="365125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Intel Dev Cloud instances: https://scheduler.cloud.intel.com/#/systems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385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E1B590-9438-E94C-A74B-2D0A8C7AA0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Feedback</a:t>
            </a:r>
            <a:endParaRPr lang="en-US" dirty="0"/>
          </a:p>
        </p:txBody>
      </p:sp>
      <p:sp>
        <p:nvSpPr>
          <p:cNvPr id="3" name="Content Placeholder 2" descr="if picture or chart ADA compliant description here.">
            <a:extLst>
              <a:ext uri="{FF2B5EF4-FFF2-40B4-BE49-F238E27FC236}">
                <a16:creationId xmlns:a16="http://schemas.microsoft.com/office/drawing/2014/main" id="{9C6099EC-6EB4-2C49-8D52-04359291A5D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Examples on dynamic data structure implementations using SYCL would be helpful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Automated generation of additional comments on ported code can explain the converted code</a:t>
            </a:r>
            <a:endParaRPr lang="en-US" dirty="0">
              <a:cs typeface="Arial" panose="020B0604020202020204" pitchFamily="34" charset="0"/>
            </a:endParaRPr>
          </a:p>
        </p:txBody>
      </p:sp>
      <p:pic>
        <p:nvPicPr>
          <p:cNvPr id="5" name="Picture Placeholder 4" descr="Range of moods sticky notes">
            <a:extLst>
              <a:ext uri="{FF2B5EF4-FFF2-40B4-BE49-F238E27FC236}">
                <a16:creationId xmlns:a16="http://schemas.microsoft.com/office/drawing/2014/main" id="{1EA91517-A073-EE18-088D-1650AC79163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6826" r="16826"/>
          <a:stretch/>
        </p:blipFill>
        <p:spPr/>
      </p:pic>
    </p:spTree>
    <p:extLst>
      <p:ext uri="{BB962C8B-B14F-4D97-AF65-F5344CB8AC3E}">
        <p14:creationId xmlns:p14="http://schemas.microsoft.com/office/powerpoint/2010/main" val="4106675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96D9EC2-C2BB-FC43-A611-690E5DE838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Status</a:t>
            </a:r>
            <a:endParaRPr lang="en-US" dirty="0"/>
          </a:p>
        </p:txBody>
      </p:sp>
      <p:sp>
        <p:nvSpPr>
          <p:cNvPr id="9" name="Content Placeholder 8" descr="if picture or chart you must type your ADA compliant description here.">
            <a:extLst>
              <a:ext uri="{FF2B5EF4-FFF2-40B4-BE49-F238E27FC236}">
                <a16:creationId xmlns:a16="http://schemas.microsoft.com/office/drawing/2014/main" id="{702D5D30-B895-5448-BB7C-2A980626717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0" rIns="0" bIns="0" rtlCol="0" anchor="t">
            <a:normAutofit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We ported the CUDA transitive closure computation code to SYCL but it raised several errors on ported code; specially on Thrust CUDA code</a:t>
            </a:r>
            <a:endParaRPr lang="en-US" dirty="0"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After closely investigate the errors, we found most of the errors are CUDA related and not related to SYCL</a:t>
            </a:r>
            <a:endParaRPr lang="en-US" dirty="0"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As SYCL supports many standard data structures, we decided to implement SYCL implementation from scratch</a:t>
            </a:r>
            <a:endParaRPr lang="en-US" dirty="0">
              <a:cs typeface="Arial" panose="020B0604020202020204" pitchFamily="34" charset="0"/>
            </a:endParaRPr>
          </a:p>
        </p:txBody>
      </p:sp>
      <p:pic>
        <p:nvPicPr>
          <p:cNvPr id="2" name="Picture Placeholder 1" descr="Lightbulb and gear outline">
            <a:extLst>
              <a:ext uri="{FF2B5EF4-FFF2-40B4-BE49-F238E27FC236}">
                <a16:creationId xmlns:a16="http://schemas.microsoft.com/office/drawing/2014/main" id="{3E27B10A-6A49-1914-9299-91222F74D3F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99" r="1399"/>
          <a:stretch/>
        </p:blipFill>
        <p:spPr>
          <a:xfrm>
            <a:off x="842195" y="1437408"/>
            <a:ext cx="3859565" cy="3970552"/>
          </a:xfrm>
        </p:spPr>
      </p:pic>
    </p:spTree>
    <p:extLst>
      <p:ext uri="{BB962C8B-B14F-4D97-AF65-F5344CB8AC3E}">
        <p14:creationId xmlns:p14="http://schemas.microsoft.com/office/powerpoint/2010/main" val="2785919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>
            <a:extLst>
              <a:ext uri="{FF2B5EF4-FFF2-40B4-BE49-F238E27FC236}">
                <a16:creationId xmlns:a16="http://schemas.microsoft.com/office/drawing/2014/main" id="{3C965213-DEA0-994B-9144-28BEBA9A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Team Members</a:t>
            </a:r>
            <a:endParaRPr lang="en-US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EF9E2146-3937-B044-A118-048E62263B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Thomas Gilray</a:t>
            </a:r>
            <a:endParaRPr lang="en-US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68D7AB35-4B3F-FB4F-B4B7-149EE89B84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07009" y="4108974"/>
            <a:ext cx="3038109" cy="438150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Ahmedur Rahman Shovon</a:t>
            </a:r>
            <a:endParaRPr lang="en-US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FC5EC779-89A0-9247-92F4-CDCD6F5400F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Sidharth Kumar</a:t>
            </a:r>
            <a:endParaRPr lang="en-US" dirty="0"/>
          </a:p>
        </p:txBody>
      </p:sp>
      <p:pic>
        <p:nvPicPr>
          <p:cNvPr id="3" name="Picture Placeholder 2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600B1913-490F-0084-6666-B145FA45D97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392" b="392"/>
          <a:stretch/>
        </p:blipFill>
        <p:spPr/>
      </p:pic>
      <p:pic>
        <p:nvPicPr>
          <p:cNvPr id="5" name="Picture Placeholder 4" descr="A person smiling at camera&#10;&#10;Description automatically generated">
            <a:extLst>
              <a:ext uri="{FF2B5EF4-FFF2-40B4-BE49-F238E27FC236}">
                <a16:creationId xmlns:a16="http://schemas.microsoft.com/office/drawing/2014/main" id="{FD2F2D5E-F86C-3F30-128D-534E7AD97A3B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rcRect t="341" b="341"/>
          <a:stretch/>
        </p:blipFill>
        <p:spPr/>
      </p:pic>
      <p:pic>
        <p:nvPicPr>
          <p:cNvPr id="4" name="Picture Placeholder 3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D74B1C14-D7D3-DCE1-B3F5-7DADDD6E88FA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/>
          <a:srcRect l="5897" r="5897"/>
          <a:stretch/>
        </p:blipFill>
        <p:spPr>
          <a:xfrm>
            <a:off x="4760678" y="1294401"/>
            <a:ext cx="2629795" cy="2608727"/>
          </a:xfrm>
        </p:spPr>
      </p:pic>
      <p:sp>
        <p:nvSpPr>
          <p:cNvPr id="59" name="Content Placeholder 58" descr="if picture or chart you must type your ADA compliant description here.">
            <a:extLst>
              <a:ext uri="{FF2B5EF4-FFF2-40B4-BE49-F238E27FC236}">
                <a16:creationId xmlns:a16="http://schemas.microsoft.com/office/drawing/2014/main" id="{830B8365-7279-0148-9368-7E2720701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Ph.D. Student (CS) 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University of Illinois Chicago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Email: ashov@uic.edu</a:t>
            </a:r>
            <a:endParaRPr lang="en-US" dirty="0"/>
          </a:p>
        </p:txBody>
      </p:sp>
      <p:sp>
        <p:nvSpPr>
          <p:cNvPr id="66" name="Content Placeholder 65" descr="if picture or chart you must type your ADA compliant description here.">
            <a:extLst>
              <a:ext uri="{FF2B5EF4-FFF2-40B4-BE49-F238E27FC236}">
                <a16:creationId xmlns:a16="http://schemas.microsoft.com/office/drawing/2014/main" id="{111FEB61-4265-7E4F-8108-AB37904A381E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4164622" y="4752970"/>
            <a:ext cx="3886887" cy="1714500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Assistant Professor (CS)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University of Alabama at Birmingham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Email: gilray@uab.edu</a:t>
            </a:r>
            <a:br>
              <a:rPr lang="en-US" dirty="0">
                <a:cs typeface="Arial"/>
              </a:rPr>
            </a:br>
            <a:endParaRPr lang="en-US">
              <a:cs typeface="Arial"/>
            </a:endParaRPr>
          </a:p>
        </p:txBody>
      </p:sp>
      <p:sp>
        <p:nvSpPr>
          <p:cNvPr id="67" name="Content Placeholder 66" descr="if picture or chart you must type your ADA compliant description here.">
            <a:extLst>
              <a:ext uri="{FF2B5EF4-FFF2-40B4-BE49-F238E27FC236}">
                <a16:creationId xmlns:a16="http://schemas.microsoft.com/office/drawing/2014/main" id="{F18B3EE2-FFB9-F741-BA2C-C10976765172}"/>
              </a:ext>
            </a:extLst>
          </p:cNvPr>
          <p:cNvSpPr>
            <a:spLocks noGrp="1"/>
          </p:cNvSpPr>
          <p:nvPr>
            <p:ph idx="22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Assistant Professor (CS)</a:t>
            </a:r>
            <a:br>
              <a:rPr lang="en-US" dirty="0">
                <a:cs typeface="Arial"/>
              </a:rPr>
            </a:br>
            <a:r>
              <a:rPr lang="en-US" dirty="0">
                <a:latin typeface="Arial"/>
                <a:cs typeface="Arial"/>
              </a:rPr>
              <a:t>University of Illinois Chicago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Email: sidharth@uic.edu</a:t>
            </a:r>
          </a:p>
        </p:txBody>
      </p:sp>
    </p:spTree>
    <p:extLst>
      <p:ext uri="{BB962C8B-B14F-4D97-AF65-F5344CB8AC3E}">
        <p14:creationId xmlns:p14="http://schemas.microsoft.com/office/powerpoint/2010/main" val="3646309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8C4C9A-DEDB-F90E-EB48-651293004E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Future Direction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86A80-F9D2-0EB6-3465-3353505EB48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Implement transitive closure computation using SYCL</a:t>
            </a:r>
            <a:endParaRPr lang="en-US" dirty="0"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Compare the TC computation with CUDA, </a:t>
            </a:r>
            <a:r>
              <a:rPr lang="en-US" dirty="0" err="1">
                <a:latin typeface="Arial"/>
                <a:cs typeface="Arial"/>
              </a:rPr>
              <a:t>cuDF</a:t>
            </a:r>
            <a:r>
              <a:rPr lang="en-US" dirty="0">
                <a:latin typeface="Arial"/>
                <a:cs typeface="Arial"/>
              </a:rPr>
              <a:t>, and Souffle on single GPU</a:t>
            </a:r>
            <a:endParaRPr lang="en-US" dirty="0"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Extend the computation to use </a:t>
            </a:r>
            <a:r>
              <a:rPr lang="en-US" dirty="0" err="1">
                <a:latin typeface="Arial"/>
                <a:cs typeface="Arial"/>
              </a:rPr>
              <a:t>multiGPU</a:t>
            </a:r>
            <a:r>
              <a:rPr lang="en-US" dirty="0">
                <a:latin typeface="Arial"/>
                <a:cs typeface="Arial"/>
              </a:rPr>
              <a:t> environment on intel GPU targeting the Aurora supercomputer</a:t>
            </a:r>
            <a:endParaRPr lang="en-US" dirty="0">
              <a:cs typeface="Arial" panose="020B0604020202020204" pitchFamily="34" charset="0"/>
            </a:endParaRPr>
          </a:p>
        </p:txBody>
      </p:sp>
      <p:pic>
        <p:nvPicPr>
          <p:cNvPr id="5" name="Picture Placeholder 4" descr="List outline">
            <a:extLst>
              <a:ext uri="{FF2B5EF4-FFF2-40B4-BE49-F238E27FC236}">
                <a16:creationId xmlns:a16="http://schemas.microsoft.com/office/drawing/2014/main" id="{7B534471-12D8-F3A1-1A5D-35656207C4D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99" r="1399"/>
          <a:stretch/>
        </p:blipFill>
        <p:spPr>
          <a:xfrm>
            <a:off x="842195" y="1437408"/>
            <a:ext cx="3859565" cy="3970552"/>
          </a:xfrm>
        </p:spPr>
      </p:pic>
    </p:spTree>
    <p:extLst>
      <p:ext uri="{BB962C8B-B14F-4D97-AF65-F5344CB8AC3E}">
        <p14:creationId xmlns:p14="http://schemas.microsoft.com/office/powerpoint/2010/main" val="1195079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1916-A3B9-C643-89B2-4671F057E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901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878FD35-1E95-5EB2-41EA-942D80D87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/>
                <a:cs typeface="Arial"/>
              </a:rPr>
              <a:t>Transitive Closure Computation using Iterative Relational Algebra</a:t>
            </a:r>
            <a:endParaRPr lang="en-US" dirty="0"/>
          </a:p>
        </p:txBody>
      </p:sp>
      <p:pic>
        <p:nvPicPr>
          <p:cNvPr id="5" name="Picture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69A3AE8-F2E9-5DEC-0683-5CBF7F6F49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>
          <a:xfrm>
            <a:off x="1559931" y="1437126"/>
            <a:ext cx="9072137" cy="44907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447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ights On outline">
            <a:extLst>
              <a:ext uri="{FF2B5EF4-FFF2-40B4-BE49-F238E27FC236}">
                <a16:creationId xmlns:a16="http://schemas.microsoft.com/office/drawing/2014/main" id="{2A1266AD-6FFE-DF30-025D-E79D9EC6FD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919" b="4919"/>
          <a:stretch/>
        </p:blipFill>
        <p:spPr>
          <a:xfrm>
            <a:off x="6363143" y="1437125"/>
            <a:ext cx="4679005" cy="4218683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E1B590-9438-E94C-A74B-2D0A8C7AA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Inspiration</a:t>
            </a:r>
          </a:p>
        </p:txBody>
      </p:sp>
      <p:sp>
        <p:nvSpPr>
          <p:cNvPr id="3" name="Content Placeholder 2" descr="if picture or chart ADA compliant description here.">
            <a:extLst>
              <a:ext uri="{FF2B5EF4-FFF2-40B4-BE49-F238E27FC236}">
                <a16:creationId xmlns:a16="http://schemas.microsoft.com/office/drawing/2014/main" id="{9C6099EC-6EB4-2C49-8D52-04359291A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5524500" cy="4490708"/>
          </a:xfrm>
        </p:spPr>
        <p:txBody>
          <a:bodyPr vert="horz" lIns="0" tIns="0" rIns="0" bIns="0" rtlCol="0"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Iterative relational algebra (RA kernels in a fixed-point loop) enables bottom-up logic programming languages such as Datalog which can be implemented using relational algebra primitives (e.g., projections, </a:t>
            </a:r>
            <a:r>
              <a:rPr lang="en-US" dirty="0" err="1">
                <a:latin typeface="Arial"/>
                <a:cs typeface="Arial"/>
              </a:rPr>
              <a:t>reorderings</a:t>
            </a:r>
            <a:r>
              <a:rPr lang="en-US" dirty="0">
                <a:latin typeface="Arial"/>
                <a:cs typeface="Arial"/>
              </a:rPr>
              <a:t>, and joins)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While much has explored standalone RA operations on the GPU, relatively less work focuses on iterative RA, which exposes new challenges (e.g., deduplication and memory management)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8759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Badge Tick1 outline">
            <a:extLst>
              <a:ext uri="{FF2B5EF4-FFF2-40B4-BE49-F238E27FC236}">
                <a16:creationId xmlns:a16="http://schemas.microsoft.com/office/drawing/2014/main" id="{2A1266AD-6FFE-DF30-025D-E79D9EC6FD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919" b="4919"/>
          <a:stretch/>
        </p:blipFill>
        <p:spPr>
          <a:xfrm>
            <a:off x="6363143" y="1437125"/>
            <a:ext cx="4679005" cy="4218683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E1B590-9438-E94C-A74B-2D0A8C7AA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What it does</a:t>
            </a:r>
            <a:endParaRPr lang="en-US" dirty="0"/>
          </a:p>
        </p:txBody>
      </p:sp>
      <p:sp>
        <p:nvSpPr>
          <p:cNvPr id="3" name="Content Placeholder 2" descr="if picture or chart ADA compliant description here.">
            <a:extLst>
              <a:ext uri="{FF2B5EF4-FFF2-40B4-BE49-F238E27FC236}">
                <a16:creationId xmlns:a16="http://schemas.microsoft.com/office/drawing/2014/main" id="{9C6099EC-6EB4-2C49-8D52-04359291A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5524500" cy="4490708"/>
          </a:xfrm>
        </p:spPr>
        <p:txBody>
          <a:bodyPr vert="horz" lIns="0" tIns="0" rIns="0" bIns="0" rtlCol="0"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Developed a GPU-based hash-join implementation, leveraging </a:t>
            </a:r>
          </a:p>
          <a:p>
            <a:pPr lvl="1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a novel open-addressing-based hash table implementation</a:t>
            </a:r>
            <a:endParaRPr lang="en-US">
              <a:cs typeface="Arial" panose="020B0604020202020204" pitchFamily="34" charset="0"/>
            </a:endParaRPr>
          </a:p>
          <a:p>
            <a:pPr lvl="1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operator fusing to optimize memory access </a:t>
            </a:r>
            <a:endParaRPr lang="en-US">
              <a:cs typeface="Arial" panose="020B0604020202020204" pitchFamily="34" charset="0"/>
            </a:endParaRPr>
          </a:p>
          <a:p>
            <a:pPr lvl="1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two variant implementations of deduplication </a:t>
            </a:r>
            <a:endParaRPr lang="en-US" dirty="0">
              <a:cs typeface="Arial" panose="020B0604020202020204" pitchFamily="34" charset="0"/>
            </a:endParaRPr>
          </a:p>
          <a:p>
            <a:pPr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Implemented transitive closure using our hash-join-based CUDA library and compared its performance against </a:t>
            </a:r>
            <a:r>
              <a:rPr lang="en-US" dirty="0" err="1">
                <a:latin typeface="Arial"/>
                <a:cs typeface="Arial"/>
              </a:rPr>
              <a:t>cuDF</a:t>
            </a:r>
            <a:r>
              <a:rPr lang="en-US" dirty="0">
                <a:latin typeface="Arial"/>
                <a:cs typeface="Arial"/>
              </a:rPr>
              <a:t> (GPU-based) and Souffle (CPU-based)</a:t>
            </a:r>
            <a:endParaRPr 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895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Processor outline">
            <a:extLst>
              <a:ext uri="{FF2B5EF4-FFF2-40B4-BE49-F238E27FC236}">
                <a16:creationId xmlns:a16="http://schemas.microsoft.com/office/drawing/2014/main" id="{2A1266AD-6FFE-DF30-025D-E79D9EC6FD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919" b="4919"/>
          <a:stretch/>
        </p:blipFill>
        <p:spPr>
          <a:xfrm>
            <a:off x="6363143" y="1437125"/>
            <a:ext cx="4679005" cy="4218683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E1B590-9438-E94C-A74B-2D0A8C7AA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Environment and Datasets</a:t>
            </a:r>
            <a:endParaRPr lang="en-US" dirty="0"/>
          </a:p>
        </p:txBody>
      </p:sp>
      <p:sp>
        <p:nvSpPr>
          <p:cNvPr id="3" name="Content Placeholder 2" descr="if picture or chart ADA compliant description here.">
            <a:extLst>
              <a:ext uri="{FF2B5EF4-FFF2-40B4-BE49-F238E27FC236}">
                <a16:creationId xmlns:a16="http://schemas.microsoft.com/office/drawing/2014/main" id="{9C6099EC-6EB4-2C49-8D52-04359291A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5524500" cy="4490708"/>
          </a:xfrm>
        </p:spPr>
        <p:txBody>
          <a:bodyPr vert="horz" lIns="0" tIns="0" rIns="0" bIns="0" rtlCol="0"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Benchmarked our experiments on the </a:t>
            </a:r>
            <a:r>
              <a:rPr lang="en-US" err="1">
                <a:latin typeface="Arial"/>
                <a:cs typeface="Arial"/>
              </a:rPr>
              <a:t>ThetaGPU</a:t>
            </a:r>
            <a:r>
              <a:rPr lang="en-US" dirty="0">
                <a:latin typeface="Arial"/>
                <a:cs typeface="Arial"/>
              </a:rPr>
              <a:t> supercomputer of Argonne National lab using a single </a:t>
            </a:r>
            <a:r>
              <a:rPr lang="en-US" err="1">
                <a:latin typeface="Arial"/>
                <a:cs typeface="Arial"/>
              </a:rPr>
              <a:t>nVidia</a:t>
            </a:r>
            <a:r>
              <a:rPr lang="en-US" dirty="0">
                <a:latin typeface="Arial"/>
                <a:cs typeface="Arial"/>
              </a:rPr>
              <a:t> A100 GPU </a:t>
            </a:r>
            <a:endParaRPr lang="en-US" dirty="0"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CUDA kernel size: 3456 X 512</a:t>
            </a:r>
            <a:endParaRPr lang="en-US" dirty="0"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CUDA version: 11.4 </a:t>
            </a:r>
            <a:endParaRPr lang="en-US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Souffle version: 2.3 with 128 threads</a:t>
            </a:r>
            <a:endParaRPr lang="en-US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Datasets: Stanford large network dataset collection, </a:t>
            </a:r>
            <a:r>
              <a:rPr lang="en-US" dirty="0" err="1">
                <a:latin typeface="Arial"/>
                <a:cs typeface="Arial"/>
              </a:rPr>
              <a:t>SuiteSparse</a:t>
            </a:r>
            <a:r>
              <a:rPr lang="en-US" dirty="0">
                <a:latin typeface="Arial"/>
                <a:cs typeface="Arial"/>
              </a:rPr>
              <a:t> matrix collection, and road network real datasets collection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5071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Hurdle outline">
            <a:extLst>
              <a:ext uri="{FF2B5EF4-FFF2-40B4-BE49-F238E27FC236}">
                <a16:creationId xmlns:a16="http://schemas.microsoft.com/office/drawing/2014/main" id="{2A1266AD-6FFE-DF30-025D-E79D9EC6FD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919" b="4919"/>
          <a:stretch/>
        </p:blipFill>
        <p:spPr>
          <a:xfrm>
            <a:off x="6363143" y="1437125"/>
            <a:ext cx="4679005" cy="4218683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E1B590-9438-E94C-A74B-2D0A8C7AA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Challenges we ran into</a:t>
            </a:r>
            <a:endParaRPr lang="en-US" dirty="0"/>
          </a:p>
        </p:txBody>
      </p:sp>
      <p:sp>
        <p:nvSpPr>
          <p:cNvPr id="3" name="Content Placeholder 2" descr="if picture or chart ADA compliant description here.">
            <a:extLst>
              <a:ext uri="{FF2B5EF4-FFF2-40B4-BE49-F238E27FC236}">
                <a16:creationId xmlns:a16="http://schemas.microsoft.com/office/drawing/2014/main" id="{9C6099EC-6EB4-2C49-8D52-04359291A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5524500" cy="4490708"/>
          </a:xfrm>
        </p:spPr>
        <p:txBody>
          <a:bodyPr vert="horz" lIns="0" tIns="0" rIns="0" bIns="0" rtlCol="0"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Unlike C++, CUDA lacks efficient data structures, limiting our implementation's capabilities</a:t>
            </a:r>
            <a:endParaRPr lang="en-US" dirty="0"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The available VRAM of a single GPU imposes constraints on our implementation's scalability</a:t>
            </a:r>
            <a:endParaRPr lang="en-US" dirty="0"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Debugging kernel code posed significant challenges, turning it into a nightmarish experience</a:t>
            </a:r>
            <a:endParaRPr lang="en-US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696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Group brainstorm outline">
            <a:extLst>
              <a:ext uri="{FF2B5EF4-FFF2-40B4-BE49-F238E27FC236}">
                <a16:creationId xmlns:a16="http://schemas.microsoft.com/office/drawing/2014/main" id="{2A1266AD-6FFE-DF30-025D-E79D9EC6FD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919" b="4919"/>
          <a:stretch/>
        </p:blipFill>
        <p:spPr>
          <a:xfrm>
            <a:off x="6363143" y="1437125"/>
            <a:ext cx="4679005" cy="4218683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E1B590-9438-E94C-A74B-2D0A8C7AA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What we learned</a:t>
            </a:r>
            <a:endParaRPr lang="en-US" dirty="0"/>
          </a:p>
        </p:txBody>
      </p:sp>
      <p:sp>
        <p:nvSpPr>
          <p:cNvPr id="3" name="Content Placeholder 2" descr="if picture or chart ADA compliant description here.">
            <a:extLst>
              <a:ext uri="{FF2B5EF4-FFF2-40B4-BE49-F238E27FC236}">
                <a16:creationId xmlns:a16="http://schemas.microsoft.com/office/drawing/2014/main" id="{9C6099EC-6EB4-2C49-8D52-04359291A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5524500" cy="4490708"/>
          </a:xfrm>
        </p:spPr>
        <p:txBody>
          <a:bodyPr vert="horz" lIns="0" tIns="0" rIns="0" bIns="0" rtlCol="0"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Efficient memory management is crucial for successful CUDA implementations</a:t>
            </a:r>
            <a:endParaRPr lang="en-US" dirty="0">
              <a:solidFill>
                <a:srgbClr val="575757"/>
              </a:solidFill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Handling the indeterministic result size per iteration in Iterative RA operations requires careful consideration</a:t>
            </a:r>
            <a:endParaRPr lang="en-US" dirty="0"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While low-level GPU code allows optimization opportunities, it demands considerable time and effort compared to using off-the-shelf libraries like </a:t>
            </a:r>
            <a:r>
              <a:rPr lang="en-US" dirty="0" err="1">
                <a:latin typeface="Arial"/>
                <a:cs typeface="Arial"/>
              </a:rPr>
              <a:t>cuDF</a:t>
            </a:r>
            <a:endParaRPr lang="en-US" dirty="0" err="1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282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Bullseye outline">
            <a:extLst>
              <a:ext uri="{FF2B5EF4-FFF2-40B4-BE49-F238E27FC236}">
                <a16:creationId xmlns:a16="http://schemas.microsoft.com/office/drawing/2014/main" id="{2A1266AD-6FFE-DF30-025D-E79D9EC6FD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919" b="4919"/>
          <a:stretch/>
        </p:blipFill>
        <p:spPr>
          <a:xfrm>
            <a:off x="6363143" y="1437125"/>
            <a:ext cx="4679005" cy="4218683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E1B590-9438-E94C-A74B-2D0A8C7AA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Accomplishments</a:t>
            </a:r>
            <a:endParaRPr lang="en-US" dirty="0" err="1"/>
          </a:p>
        </p:txBody>
      </p:sp>
      <p:sp>
        <p:nvSpPr>
          <p:cNvPr id="3" name="Content Placeholder 2" descr="if picture or chart ADA compliant description here.">
            <a:extLst>
              <a:ext uri="{FF2B5EF4-FFF2-40B4-BE49-F238E27FC236}">
                <a16:creationId xmlns:a16="http://schemas.microsoft.com/office/drawing/2014/main" id="{9C6099EC-6EB4-2C49-8D52-04359291A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5524500" cy="4490708"/>
          </a:xfrm>
        </p:spPr>
        <p:txBody>
          <a:bodyPr vert="horz" lIns="0" tIns="0" rIns="0" bIns="0" rtlCol="0"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Our hash-join-based transitive closure computation shows favorable results against both </a:t>
            </a:r>
            <a:r>
              <a:rPr lang="en-US" dirty="0" err="1">
                <a:latin typeface="Arial"/>
                <a:cs typeface="Arial"/>
              </a:rPr>
              <a:t>cuDF</a:t>
            </a:r>
            <a:r>
              <a:rPr lang="en-US" dirty="0">
                <a:latin typeface="Arial"/>
                <a:cs typeface="Arial"/>
              </a:rPr>
              <a:t> and Souffle, with gains up to 10.8x against </a:t>
            </a:r>
            <a:r>
              <a:rPr lang="en-US" dirty="0" err="1">
                <a:latin typeface="Arial"/>
                <a:cs typeface="Arial"/>
              </a:rPr>
              <a:t>cuDF</a:t>
            </a:r>
            <a:r>
              <a:rPr lang="en-US" dirty="0">
                <a:latin typeface="Arial"/>
                <a:cs typeface="Arial"/>
              </a:rPr>
              <a:t> and 3.9x against Souffle</a:t>
            </a:r>
            <a:endParaRPr lang="en-US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260990"/>
      </p:ext>
    </p:extLst>
  </p:cSld>
  <p:clrMapOvr>
    <a:masterClrMapping/>
  </p:clrMapOvr>
</p:sld>
</file>

<file path=ppt/theme/theme1.xml><?xml version="1.0" encoding="utf-8"?>
<a:theme xmlns:a="http://schemas.openxmlformats.org/drawingml/2006/main" name="1_UIC">
  <a:themeElements>
    <a:clrScheme name="UIC">
      <a:dk1>
        <a:srgbClr val="575757"/>
      </a:dk1>
      <a:lt1>
        <a:srgbClr val="FFFFFF"/>
      </a:lt1>
      <a:dk2>
        <a:srgbClr val="001D69"/>
      </a:dk2>
      <a:lt2>
        <a:srgbClr val="F2F7EB"/>
      </a:lt2>
      <a:accent1>
        <a:srgbClr val="D40032"/>
      </a:accent1>
      <a:accent2>
        <a:srgbClr val="001E61"/>
      </a:accent2>
      <a:accent3>
        <a:srgbClr val="41B6E5"/>
      </a:accent3>
      <a:accent4>
        <a:srgbClr val="FFBE3E"/>
      </a:accent4>
      <a:accent5>
        <a:srgbClr val="0085AD"/>
      </a:accent5>
      <a:accent6>
        <a:srgbClr val="D0D2CF"/>
      </a:accent6>
      <a:hlink>
        <a:srgbClr val="41B6E6"/>
      </a:hlink>
      <a:folHlink>
        <a:srgbClr val="001E6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C" id="{B82EF8CA-CF45-B347-9F86-BDCB680E2AB6}" vid="{5E8F787F-D014-A040-8B66-4854019F9F3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14335</TotalTime>
  <Words>447</Words>
  <Application>Microsoft Office PowerPoint</Application>
  <PresentationFormat>Widescreen</PresentationFormat>
  <Paragraphs>38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1_UIC</vt:lpstr>
      <vt:lpstr>Accelerating iterative relational algebra operations</vt:lpstr>
      <vt:lpstr>Team Members</vt:lpstr>
      <vt:lpstr>Transitive Closure Computation using Iterative Relational Algebra</vt:lpstr>
      <vt:lpstr>Inspiration</vt:lpstr>
      <vt:lpstr>What it does</vt:lpstr>
      <vt:lpstr>Environment and Datasets</vt:lpstr>
      <vt:lpstr>Challenges we ran into</vt:lpstr>
      <vt:lpstr>What we learned</vt:lpstr>
      <vt:lpstr>Accomplishments</vt:lpstr>
      <vt:lpstr>Publications</vt:lpstr>
      <vt:lpstr>Project Repository</vt:lpstr>
      <vt:lpstr>Porting TC computation CUDA implementation</vt:lpstr>
      <vt:lpstr>Clean CUDA Project</vt:lpstr>
      <vt:lpstr>Install SYCLomatic</vt:lpstr>
      <vt:lpstr>Convert CUDA code to SYCL</vt:lpstr>
      <vt:lpstr>Check SYCL Converted Code</vt:lpstr>
      <vt:lpstr>Execute in Intel Dev Cloud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Jamie Campbell</dc:creator>
  <cp:lastModifiedBy>rebecca ruhlman</cp:lastModifiedBy>
  <cp:revision>714</cp:revision>
  <dcterms:created xsi:type="dcterms:W3CDTF">2020-05-04T17:53:51Z</dcterms:created>
  <dcterms:modified xsi:type="dcterms:W3CDTF">2023-09-05T21:55:01Z</dcterms:modified>
</cp:coreProperties>
</file>